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7" r:id="rId13"/>
    <p:sldId id="281" r:id="rId14"/>
    <p:sldId id="268" r:id="rId15"/>
    <p:sldId id="269" r:id="rId16"/>
    <p:sldId id="270" r:id="rId17"/>
    <p:sldId id="271" r:id="rId18"/>
    <p:sldId id="272" r:id="rId19"/>
    <p:sldId id="273" r:id="rId20"/>
    <p:sldId id="274" r:id="rId21"/>
    <p:sldId id="275" r:id="rId22"/>
    <p:sldId id="276" r:id="rId23"/>
    <p:sldId id="277" r:id="rId24"/>
    <p:sldId id="266" r:id="rId25"/>
    <p:sldId id="278" r:id="rId26"/>
    <p:sldId id="279" r:id="rId27"/>
    <p:sldId id="280" r:id="rId28"/>
    <p:sldId id="285" r:id="rId29"/>
  </p:sldIdLst>
  <p:sldSz cx="9144000" cy="5143500"/>
  <p:notesSz cx="6858000" cy="9144000"/>
  <p:embeddedFontLst>
    <p:embeddedFont>
      <p:font typeface="Roboto" panose="02000000000000000000"/>
      <p:regular r:id="rId33"/>
    </p:embeddedFont>
    <p:embeddedFont>
      <p:font typeface="Muli" panose="00000500000000000000"/>
      <p:regular r:id="rId34"/>
    </p:embeddedFont>
    <p:embeddedFont>
      <p:font typeface="Comic Sans MS" panose="030F0702030302020204"/>
      <p:regular r:id="rId35"/>
      <p:bold r:id="rId36"/>
      <p:italic r:id="rId37"/>
      <p:boldItalic r:id="rId38"/>
    </p:embeddedFont>
    <p:embeddedFont>
      <p:font typeface="Cambria" panose="02040503050406030204"/>
      <p:regular r:id="rId39"/>
      <p:bold r:id="rId40"/>
      <p:italic r:id="rId41"/>
      <p:boldItalic r:id="rId42"/>
    </p:embeddedFont>
    <p:embeddedFont>
      <p:font typeface="Permanent Marker" panose="02000000000000000000"/>
      <p:regular r:id="rId43"/>
    </p:embeddedFont>
    <p:embeddedFont>
      <p:font typeface="Georgia" panose="02040502050405020303"/>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7" Type="http://schemas.openxmlformats.org/officeDocument/2006/relationships/font" Target="fonts/font15.fntdata"/><Relationship Id="rId46" Type="http://schemas.openxmlformats.org/officeDocument/2006/relationships/font" Target="fonts/font14.fntdata"/><Relationship Id="rId45" Type="http://schemas.openxmlformats.org/officeDocument/2006/relationships/font" Target="fonts/font13.fntdata"/><Relationship Id="rId44" Type="http://schemas.openxmlformats.org/officeDocument/2006/relationships/font" Target="fonts/font12.fntdata"/><Relationship Id="rId43" Type="http://schemas.openxmlformats.org/officeDocument/2006/relationships/font" Target="fonts/font11.fntdata"/><Relationship Id="rId42" Type="http://schemas.openxmlformats.org/officeDocument/2006/relationships/font" Target="fonts/font10.fntdata"/><Relationship Id="rId41" Type="http://schemas.openxmlformats.org/officeDocument/2006/relationships/font" Target="fonts/font9.fntdata"/><Relationship Id="rId40" Type="http://schemas.openxmlformats.org/officeDocument/2006/relationships/font" Target="fonts/font8.fntdata"/><Relationship Id="rId4" Type="http://schemas.openxmlformats.org/officeDocument/2006/relationships/notesMaster" Target="notesMasters/notesMaster1.xml"/><Relationship Id="rId39" Type="http://schemas.openxmlformats.org/officeDocument/2006/relationships/font" Target="fonts/font7.fntdata"/><Relationship Id="rId38" Type="http://schemas.openxmlformats.org/officeDocument/2006/relationships/font" Target="fonts/font6.fntdata"/><Relationship Id="rId37" Type="http://schemas.openxmlformats.org/officeDocument/2006/relationships/font" Target="fonts/font5.fntdata"/><Relationship Id="rId36" Type="http://schemas.openxmlformats.org/officeDocument/2006/relationships/font" Target="fonts/font4.fntdata"/><Relationship Id="rId35" Type="http://schemas.openxmlformats.org/officeDocument/2006/relationships/font" Target="fonts/font3.fntdata"/><Relationship Id="rId34" Type="http://schemas.openxmlformats.org/officeDocument/2006/relationships/font" Target="fonts/font2.fntdata"/><Relationship Id="rId33" Type="http://schemas.openxmlformats.org/officeDocument/2006/relationships/font" Target="fonts/font1.fntdata"/><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jpeg>
</file>

<file path=ppt/media/image3.jpeg>
</file>

<file path=ppt/media/image4.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Shape 3"/>
          <p:cNvSpPr/>
          <p:nvPr>
            <p:ph type="sldImg" idx="2"/>
          </p:nvPr>
        </p:nvSpPr>
        <p:spPr>
          <a:xfrm>
            <a:off x="381300" y="685800"/>
            <a:ext cx="6096075" cy="3429000"/>
          </a:xfrm>
          <a:custGeom>
            <a:avLst/>
            <a:gdLst/>
            <a:ahLst/>
            <a:cxnLst/>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bg1="lt1" tx1="dk1" bg2="dk2" tx2="lt2" accent1="accent1" accent2="accent2" accent3="accent3" accent4="accent4" accent5="accent5" accent6="accent6" hlink="hlink" folHlink="folHlink"/>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img.clipartfest.com/af08b24be95103150168907d04e9eee5_coffee-coffee-cup-clipart-transparent-background_958-1029.png" TargetMode="External"/><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www.businessnewsdaily.com/images/i/000/003/307/original/shutterstock_103289048.jpg?interpolation=lanczos-none&amp;fit=inside%7C660:*" TargetMode="External"/><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theequicom.com/blog/wp-content/uploads/2014/10/M_Id_469909_Money_bag.jpg" TargetMode="External"/><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6" Type="http://schemas.openxmlformats.org/officeDocument/2006/relationships/hyperlink" Target="https://www.thebalance.com/what-are-mutual-funds-3306241" TargetMode="External"/><Relationship Id="rId5" Type="http://schemas.openxmlformats.org/officeDocument/2006/relationships/hyperlink" Target="https://www.thebalance.com/what-is-money-supply-3306128" TargetMode="External"/><Relationship Id="rId4" Type="http://schemas.openxmlformats.org/officeDocument/2006/relationships/hyperlink" Target="https://www.thebalance.com/liquidity-definition-ratios-and-how-it-s-managed-3305939" TargetMode="External"/><Relationship Id="rId3" Type="http://schemas.openxmlformats.org/officeDocument/2006/relationships/hyperlink" Target="https://www.thebalance.com/what-is-a-central-bank-definition-function-and-role-3305827" TargetMode="External"/><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4" Type="http://schemas.openxmlformats.org/officeDocument/2006/relationships/hyperlink" Target="https://img.clipartfest.com/8246a47bba9dc5bbb633a38cf0680213_coins-stack-png-clipart-clipart-coins-transparent-background_2080-2560.png" TargetMode="External"/><Relationship Id="rId3" Type="http://schemas.openxmlformats.org/officeDocument/2006/relationships/hyperlink" Target="https://images-na.ssl-images-amazon.com/images/I/417012vNfpL.jpg" TargetMode="External"/><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1" name="Shape 161"/>
        <p:cNvGrpSpPr/>
        <p:nvPr/>
      </p:nvGrpSpPr>
      <p:grpSpPr>
        <a:xfrm>
          <a:off x="0" y="0"/>
          <a:ext cx="0" cy="0"/>
          <a:chOff x="0" y="0"/>
          <a:chExt cx="0" cy="0"/>
        </a:xfrm>
      </p:grpSpPr>
      <p:sp>
        <p:nvSpPr>
          <p:cNvPr id="162" name="Shape 162"/>
          <p:cNvSpPr/>
          <p:nvPr>
            <p:ph type="sldImg" idx="2"/>
          </p:nvPr>
        </p:nvSpPr>
        <p:spPr>
          <a:xfrm>
            <a:off x="381300" y="685800"/>
            <a:ext cx="6096075" cy="3429000"/>
          </a:xfrm>
          <a:custGeom>
            <a:avLst/>
            <a:gdLst/>
            <a:ahLst/>
            <a:cxnLst/>
            <a:pathLst>
              <a:path w="120000" h="120000" extrusionOk="0">
                <a:moveTo>
                  <a:pt x="0" y="0"/>
                </a:moveTo>
                <a:lnTo>
                  <a:pt x="120000" y="0"/>
                </a:lnTo>
                <a:lnTo>
                  <a:pt x="120000" y="120000"/>
                </a:lnTo>
                <a:lnTo>
                  <a:pt x="0" y="120000"/>
                </a:lnTo>
                <a:close/>
              </a:path>
            </a:pathLst>
          </a:custGeom>
        </p:spPr>
      </p:sp>
      <p:sp>
        <p:nvSpPr>
          <p:cNvPr id="163" name="Shape 163"/>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4" name="Shape 344"/>
        <p:cNvGrpSpPr/>
        <p:nvPr/>
      </p:nvGrpSpPr>
      <p:grpSpPr>
        <a:xfrm>
          <a:off x="0" y="0"/>
          <a:ext cx="0" cy="0"/>
          <a:chOff x="0" y="0"/>
          <a:chExt cx="0" cy="0"/>
        </a:xfrm>
      </p:grpSpPr>
      <p:sp>
        <p:nvSpPr>
          <p:cNvPr id="345" name="Shape 345"/>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346" name="Shape 346"/>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GB"/>
              <a:t>https://pixabay.com/en/gleise-old-railroad-tracks-seemed-1555348/</a:t>
            </a:r>
            <a:endParaRPr lang="en-GB"/>
          </a:p>
          <a:p>
            <a:pPr lvl="0" rtl="0">
              <a:spcBef>
                <a:spcPts val="0"/>
              </a:spcBef>
              <a:buNone/>
            </a:pPr>
            <a:endParaRPr lang="en-GB"/>
          </a:p>
          <a:p>
            <a:pPr lvl="0" rtl="0">
              <a:spcBef>
                <a:spcPts val="0"/>
              </a:spcBef>
              <a:buNone/>
            </a:pPr>
            <a:endParaRPr lang="en-GB"/>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8" name="Shape 538"/>
        <p:cNvGrpSpPr/>
        <p:nvPr/>
      </p:nvGrpSpPr>
      <p:grpSpPr>
        <a:xfrm>
          <a:off x="0" y="0"/>
          <a:ext cx="0" cy="0"/>
          <a:chOff x="0" y="0"/>
          <a:chExt cx="0" cy="0"/>
        </a:xfrm>
      </p:grpSpPr>
      <p:sp>
        <p:nvSpPr>
          <p:cNvPr id="539" name="Shape 539"/>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540" name="Shape 540"/>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sz="900">
              <a:solidFill>
                <a:schemeClr val="dk1"/>
              </a:solidFill>
              <a:highlight>
                <a:srgbClr val="FFFFFF"/>
              </a:highlight>
            </a:endParaRPr>
          </a:p>
          <a:p>
            <a:pPr lvl="0">
              <a:spcBef>
                <a:spcPts val="0"/>
              </a:spcBef>
              <a:buNone/>
            </a:pPr>
            <a:endParaRPr sz="900">
              <a:solidFill>
                <a:schemeClr val="dk1"/>
              </a:solidFill>
              <a:highlight>
                <a:srgbClr val="FFFFFF"/>
              </a:highlight>
            </a:endParaRPr>
          </a:p>
          <a:p>
            <a:pPr lvl="0">
              <a:spcBef>
                <a:spcPts val="0"/>
              </a:spcBef>
              <a:buNone/>
            </a:pPr>
            <a:r>
              <a:rPr lang="en-GB" sz="900" u="sng">
                <a:solidFill>
                  <a:schemeClr val="hlink"/>
                </a:solidFill>
                <a:highlight>
                  <a:srgbClr val="FFFFFF"/>
                </a:highlight>
                <a:hlinkClick r:id="rId3"/>
              </a:rPr>
              <a:t>https://img.clipartfest.com/af08b24be95103150168907d04e9eee5_coffee-coffee-cup-clipart-transparent-background_958-1029.png</a:t>
            </a:r>
            <a:endParaRPr lang="en-GB" sz="900" u="sng">
              <a:solidFill>
                <a:schemeClr val="hlink"/>
              </a:solidFill>
              <a:highlight>
                <a:srgbClr val="FFFFFF"/>
              </a:highlight>
            </a:endParaRPr>
          </a:p>
          <a:p>
            <a:pPr lvl="0" rtl="0">
              <a:spcBef>
                <a:spcPts val="0"/>
              </a:spcBef>
              <a:buNone/>
            </a:pPr>
            <a:r>
              <a:rPr lang="en-GB" sz="900">
                <a:solidFill>
                  <a:schemeClr val="dk1"/>
                </a:solidFill>
                <a:highlight>
                  <a:srgbClr val="FFFFFF"/>
                </a:highlight>
              </a:rPr>
              <a:t>https://apps.mgov.gov.in/displayimage.do?784</a:t>
            </a:r>
            <a:endParaRPr lang="en-GB" sz="900">
              <a:solidFill>
                <a:schemeClr val="dk1"/>
              </a:solidFill>
              <a:highlight>
                <a:srgbClr val="FFFFFF"/>
              </a:highlight>
            </a:endParaRPr>
          </a:p>
          <a:p>
            <a:pPr lvl="0" rtl="0">
              <a:spcBef>
                <a:spcPts val="0"/>
              </a:spcBef>
              <a:buClr>
                <a:schemeClr val="dk1"/>
              </a:buClr>
              <a:buSzPct val="122000"/>
              <a:buFont typeface="Arial" panose="020B0604020202020204"/>
              <a:buNone/>
            </a:pPr>
            <a:r>
              <a:rPr sz="900">
                <a:solidFill>
                  <a:schemeClr val="dk1"/>
                </a:solidFill>
                <a:highlight>
                  <a:srgbClr val="FFFFFF"/>
                </a:highlight>
              </a:rPr>
              <a:t> </a:t>
            </a:r>
            <a:r>
              <a:rPr lang="en-US" sz="900">
                <a:solidFill>
                  <a:schemeClr val="dk1"/>
                </a:solidFill>
                <a:highlight>
                  <a:srgbClr val="FFFFFF"/>
                </a:highlight>
              </a:rPr>
              <a:t>Means central bank wants to control the inflation first but for the central govt. economic growth is the first priority but if we will focus too much on the economic growth then govt has to decrese the interest rates that will cause more money supply in the market and can cause inflation .but if we will focus to control the inflation then interests rates will be high and there will be less money supply in the market that can cause the unemployment and decrease in GDP.</a:t>
            </a:r>
            <a:endParaRPr lang="en-US" sz="900">
              <a:solidFill>
                <a:schemeClr val="dk1"/>
              </a:solidFill>
              <a:highlight>
                <a:srgbClr val="FFFFFF"/>
              </a:highlight>
            </a:endParaRPr>
          </a:p>
          <a:p>
            <a:pPr lvl="0" rtl="0">
              <a:spcBef>
                <a:spcPts val="0"/>
              </a:spcBef>
              <a:buClr>
                <a:schemeClr val="dk1"/>
              </a:buClr>
              <a:buSzPct val="122000"/>
              <a:buFont typeface="Arial" panose="020B0604020202020204"/>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9" name="Shape 349"/>
        <p:cNvGrpSpPr/>
        <p:nvPr/>
      </p:nvGrpSpPr>
      <p:grpSpPr>
        <a:xfrm>
          <a:off x="0" y="0"/>
          <a:ext cx="0" cy="0"/>
          <a:chOff x="0" y="0"/>
          <a:chExt cx="0" cy="0"/>
        </a:xfrm>
      </p:grpSpPr>
      <p:sp>
        <p:nvSpPr>
          <p:cNvPr id="350" name="Shape 350"/>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351" name="Shape 351"/>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4" name="Shape 354"/>
        <p:cNvGrpSpPr/>
        <p:nvPr/>
      </p:nvGrpSpPr>
      <p:grpSpPr>
        <a:xfrm>
          <a:off x="0" y="0"/>
          <a:ext cx="0" cy="0"/>
          <a:chOff x="0" y="0"/>
          <a:chExt cx="0" cy="0"/>
        </a:xfrm>
      </p:grpSpPr>
      <p:sp>
        <p:nvSpPr>
          <p:cNvPr id="355" name="Shape 355"/>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356" name="Shape 356"/>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9" name="Shape 399"/>
        <p:cNvGrpSpPr/>
        <p:nvPr/>
      </p:nvGrpSpPr>
      <p:grpSpPr>
        <a:xfrm>
          <a:off x="0" y="0"/>
          <a:ext cx="0" cy="0"/>
          <a:chOff x="0" y="0"/>
          <a:chExt cx="0" cy="0"/>
        </a:xfrm>
      </p:grpSpPr>
      <p:sp>
        <p:nvSpPr>
          <p:cNvPr id="400" name="Shape 400"/>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401" name="Shape 401"/>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7" name="Shape 417"/>
        <p:cNvGrpSpPr/>
        <p:nvPr/>
      </p:nvGrpSpPr>
      <p:grpSpPr>
        <a:xfrm>
          <a:off x="0" y="0"/>
          <a:ext cx="0" cy="0"/>
          <a:chOff x="0" y="0"/>
          <a:chExt cx="0" cy="0"/>
        </a:xfrm>
      </p:grpSpPr>
      <p:sp>
        <p:nvSpPr>
          <p:cNvPr id="418" name="Shape 418"/>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419" name="Shape 419"/>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GB"/>
              <a:t>https://img.clipartfest.com/e3761c38676dfce37e7c8a29e5ce5bb2_money-bag-clipart-money-bag-clipart-transparent-background_444-598.png</a:t>
            </a:r>
            <a:endParaRPr lang="en-GB"/>
          </a:p>
          <a:p>
            <a:pPr lvl="0" rtl="0">
              <a:spcBef>
                <a:spcPts val="0"/>
              </a:spcBef>
              <a:buNone/>
            </a:pPr>
            <a:r>
              <a:rPr lang="en-US" altLang="en-GB"/>
              <a:t>in crr banks have to keep money with central bank but in slr they have to keep it with themselves.</a:t>
            </a:r>
            <a:endParaRPr lang="en-US" altLang="en-GB"/>
          </a:p>
          <a:p>
            <a:pPr lvl="0" rtl="0">
              <a:spcBef>
                <a:spcPts val="0"/>
              </a:spcBef>
              <a:buNone/>
            </a:pPr>
            <a:r>
              <a:rPr lang="en-US" altLang="en-GB"/>
              <a:t>if slr is high then there will be less money with the banks to circulate in the market</a:t>
            </a:r>
            <a:endParaRPr lang="en-US" altLang="en-GB"/>
          </a:p>
          <a:p>
            <a:pPr lvl="0" rtl="0">
              <a:spcBef>
                <a:spcPts val="0"/>
              </a:spcBef>
              <a:buNone/>
            </a:pPr>
            <a:r>
              <a:rPr lang="en-US" altLang="en-GB"/>
              <a:t>if slr is decresed in order to circulate more money in the market but if it is not inn controlled manner then it can lead to infaltion.</a:t>
            </a:r>
            <a:endParaRPr lang="en-US" altLang="en-GB"/>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7" name="Shape 437"/>
        <p:cNvGrpSpPr/>
        <p:nvPr/>
      </p:nvGrpSpPr>
      <p:grpSpPr>
        <a:xfrm>
          <a:off x="0" y="0"/>
          <a:ext cx="0" cy="0"/>
          <a:chOff x="0" y="0"/>
          <a:chExt cx="0" cy="0"/>
        </a:xfrm>
      </p:grpSpPr>
      <p:sp>
        <p:nvSpPr>
          <p:cNvPr id="438" name="Shape 438"/>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439" name="Shape 439"/>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6" name="Shape 456"/>
        <p:cNvGrpSpPr/>
        <p:nvPr/>
      </p:nvGrpSpPr>
      <p:grpSpPr>
        <a:xfrm>
          <a:off x="0" y="0"/>
          <a:ext cx="0" cy="0"/>
          <a:chOff x="0" y="0"/>
          <a:chExt cx="0" cy="0"/>
        </a:xfrm>
      </p:grpSpPr>
      <p:sp>
        <p:nvSpPr>
          <p:cNvPr id="457" name="Shape 457"/>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458" name="Shape 458"/>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5" name="Shape 475"/>
        <p:cNvGrpSpPr/>
        <p:nvPr/>
      </p:nvGrpSpPr>
      <p:grpSpPr>
        <a:xfrm>
          <a:off x="0" y="0"/>
          <a:ext cx="0" cy="0"/>
          <a:chOff x="0" y="0"/>
          <a:chExt cx="0" cy="0"/>
        </a:xfrm>
      </p:grpSpPr>
      <p:sp>
        <p:nvSpPr>
          <p:cNvPr id="476" name="Shape 476"/>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477" name="Shape 477"/>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a:t>why central bank will borrow money from commercial banks as it prints the cash so it will never be in shortage of money. the asnwer is sometimes in certain situations banks have too much money to supply so to control that central banks offers commercial banks to lend money at higher interest rates . so for more profit commercial banks will lend to the central bank and money supply can be controlled.</a:t>
            </a:r>
            <a:endParaRPr lang="en-US"/>
          </a:p>
          <a:p>
            <a:pPr lvl="0" rtl="0">
              <a:spcBef>
                <a:spcPts val="0"/>
              </a:spcBef>
              <a:buNone/>
            </a:pPr>
            <a:r>
              <a:rPr lang="en-US"/>
              <a:t>And sometimes when commercial banks borrow from central bank at repo rate then it offers them the money without maintaning crr and slr on that money with an agreement that they have to lend money to the central bank at a particular interest rate.</a:t>
            </a:r>
            <a:endParaRPr lang="en-US"/>
          </a:p>
          <a:p>
            <a:pPr lvl="0" rtl="0">
              <a:spcBef>
                <a:spcPts val="0"/>
              </a:spcBef>
              <a:buNone/>
            </a:pPr>
            <a:r>
              <a:rPr lang="en-US"/>
              <a:t>Example is as </a:t>
            </a:r>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3" name="Shape 493"/>
        <p:cNvGrpSpPr/>
        <p:nvPr/>
      </p:nvGrpSpPr>
      <p:grpSpPr>
        <a:xfrm>
          <a:off x="0" y="0"/>
          <a:ext cx="0" cy="0"/>
          <a:chOff x="0" y="0"/>
          <a:chExt cx="0" cy="0"/>
        </a:xfrm>
      </p:grpSpPr>
      <p:sp>
        <p:nvSpPr>
          <p:cNvPr id="494" name="Shape 494"/>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495" name="Shape 495"/>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GB" sz="1200">
                <a:solidFill>
                  <a:srgbClr val="222222"/>
                </a:solidFill>
                <a:highlight>
                  <a:srgbClr val="FFFFFF"/>
                </a:highlight>
              </a:rPr>
              <a:t>A </a:t>
            </a:r>
            <a:r>
              <a:rPr lang="en-GB" sz="1200" b="1">
                <a:solidFill>
                  <a:srgbClr val="222222"/>
                </a:solidFill>
                <a:highlight>
                  <a:srgbClr val="FFFFFF"/>
                </a:highlight>
              </a:rPr>
              <a:t>government bond</a:t>
            </a:r>
            <a:r>
              <a:rPr lang="en-GB" sz="1200">
                <a:solidFill>
                  <a:srgbClr val="222222"/>
                </a:solidFill>
                <a:highlight>
                  <a:srgbClr val="FFFFFF"/>
                </a:highlight>
              </a:rPr>
              <a:t> is a </a:t>
            </a:r>
            <a:r>
              <a:rPr lang="en-GB" sz="1200" b="1">
                <a:solidFill>
                  <a:srgbClr val="222222"/>
                </a:solidFill>
                <a:highlight>
                  <a:srgbClr val="FFFFFF"/>
                </a:highlight>
              </a:rPr>
              <a:t>bond</a:t>
            </a:r>
            <a:r>
              <a:rPr lang="en-GB" sz="1200">
                <a:solidFill>
                  <a:srgbClr val="222222"/>
                </a:solidFill>
                <a:highlight>
                  <a:srgbClr val="FFFFFF"/>
                </a:highlight>
              </a:rPr>
              <a:t> issued by a national </a:t>
            </a:r>
            <a:r>
              <a:rPr lang="en-GB" sz="1200" b="1">
                <a:solidFill>
                  <a:srgbClr val="222222"/>
                </a:solidFill>
                <a:highlight>
                  <a:srgbClr val="FFFFFF"/>
                </a:highlight>
              </a:rPr>
              <a:t>government</a:t>
            </a:r>
            <a:r>
              <a:rPr lang="en-GB" sz="1200">
                <a:solidFill>
                  <a:srgbClr val="222222"/>
                </a:solidFill>
                <a:highlight>
                  <a:srgbClr val="FFFFFF"/>
                </a:highlight>
              </a:rPr>
              <a:t>, generally with a promise to pay periodic interest payments and to repay the face value on the maturity date. </a:t>
            </a:r>
            <a:r>
              <a:rPr lang="en-GB" sz="1200" b="1">
                <a:solidFill>
                  <a:srgbClr val="222222"/>
                </a:solidFill>
                <a:highlight>
                  <a:srgbClr val="FFFFFF"/>
                </a:highlight>
              </a:rPr>
              <a:t>Government bonds are</a:t>
            </a:r>
            <a:r>
              <a:rPr lang="en-GB" sz="1200">
                <a:solidFill>
                  <a:srgbClr val="222222"/>
                </a:solidFill>
                <a:highlight>
                  <a:srgbClr val="FFFFFF"/>
                </a:highlight>
              </a:rPr>
              <a:t> usually denominated in the country's own currency.</a:t>
            </a:r>
            <a:endParaRPr lang="en-GB" sz="1200">
              <a:solidFill>
                <a:srgbClr val="222222"/>
              </a:solidFill>
              <a:highlight>
                <a:srgbClr val="FFFFFF"/>
              </a:high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9" name="Shape 169"/>
        <p:cNvGrpSpPr/>
        <p:nvPr/>
      </p:nvGrpSpPr>
      <p:grpSpPr>
        <a:xfrm>
          <a:off x="0" y="0"/>
          <a:ext cx="0" cy="0"/>
          <a:chOff x="0" y="0"/>
          <a:chExt cx="0" cy="0"/>
        </a:xfrm>
      </p:grpSpPr>
      <p:sp>
        <p:nvSpPr>
          <p:cNvPr id="170" name="Shape 170"/>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171" name="Shape 171"/>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u="sng">
                <a:solidFill>
                  <a:schemeClr val="hlink"/>
                </a:solidFill>
                <a:hlinkClick r:id="rId3"/>
              </a:rPr>
              <a:t>http://www.businessnewsdaily.com/images/i/000/003/307/original/shutterstock_103289048.jpg?interpolation=lanczos-none&amp;fit=inside%7C660:*</a:t>
            </a:r>
            <a:endParaRPr lang="en-GB" u="sng">
              <a:solidFill>
                <a:schemeClr val="hlink"/>
              </a:solidFill>
            </a:endParaRPr>
          </a:p>
          <a:p>
            <a:pPr lvl="0">
              <a:spcBef>
                <a:spcPts val="0"/>
              </a:spcBef>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9" name="Shape 499"/>
        <p:cNvGrpSpPr/>
        <p:nvPr/>
      </p:nvGrpSpPr>
      <p:grpSpPr>
        <a:xfrm>
          <a:off x="0" y="0"/>
          <a:ext cx="0" cy="0"/>
          <a:chOff x="0" y="0"/>
          <a:chExt cx="0" cy="0"/>
        </a:xfrm>
      </p:grpSpPr>
      <p:sp>
        <p:nvSpPr>
          <p:cNvPr id="500" name="Shape 500"/>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501" name="Shape 501"/>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4" name="Shape 504"/>
        <p:cNvGrpSpPr/>
        <p:nvPr/>
      </p:nvGrpSpPr>
      <p:grpSpPr>
        <a:xfrm>
          <a:off x="0" y="0"/>
          <a:ext cx="0" cy="0"/>
          <a:chOff x="0" y="0"/>
          <a:chExt cx="0" cy="0"/>
        </a:xfrm>
      </p:grpSpPr>
      <p:sp>
        <p:nvSpPr>
          <p:cNvPr id="505" name="Shape 505"/>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506" name="Shape 506"/>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Clr>
                <a:schemeClr val="dk1"/>
              </a:buClr>
              <a:buSzPct val="92000"/>
              <a:buFont typeface="Arial" panose="020B0604020202020204"/>
              <a:buNone/>
            </a:pPr>
            <a:r>
              <a:rPr lang="en-GB" sz="1200">
                <a:solidFill>
                  <a:srgbClr val="222222"/>
                </a:solidFill>
                <a:highlight>
                  <a:srgbClr val="FFFFFF"/>
                </a:highlight>
              </a:rPr>
              <a:t>A </a:t>
            </a:r>
            <a:r>
              <a:rPr lang="en-GB" sz="1200" b="1">
                <a:solidFill>
                  <a:srgbClr val="222222"/>
                </a:solidFill>
                <a:highlight>
                  <a:srgbClr val="FFFFFF"/>
                </a:highlight>
              </a:rPr>
              <a:t>consumer price index</a:t>
            </a:r>
            <a:r>
              <a:rPr lang="en-GB" sz="1200">
                <a:solidFill>
                  <a:srgbClr val="222222"/>
                </a:solidFill>
                <a:highlight>
                  <a:srgbClr val="FFFFFF"/>
                </a:highlight>
              </a:rPr>
              <a:t> (</a:t>
            </a:r>
            <a:r>
              <a:rPr lang="en-GB" sz="1200" b="1">
                <a:solidFill>
                  <a:srgbClr val="222222"/>
                </a:solidFill>
                <a:highlight>
                  <a:srgbClr val="FFFFFF"/>
                </a:highlight>
              </a:rPr>
              <a:t>CPI</a:t>
            </a:r>
            <a:r>
              <a:rPr lang="en-GB" sz="1200">
                <a:solidFill>
                  <a:srgbClr val="222222"/>
                </a:solidFill>
                <a:highlight>
                  <a:srgbClr val="FFFFFF"/>
                </a:highlight>
              </a:rPr>
              <a:t>) measures changes in the price level of market basket of consumer goods and services purchased by households. The </a:t>
            </a:r>
            <a:r>
              <a:rPr lang="en-GB" sz="1200" b="1">
                <a:solidFill>
                  <a:srgbClr val="222222"/>
                </a:solidFill>
                <a:highlight>
                  <a:srgbClr val="FFFFFF"/>
                </a:highlight>
              </a:rPr>
              <a:t>CPI</a:t>
            </a:r>
            <a:r>
              <a:rPr lang="en-GB" sz="1200">
                <a:solidFill>
                  <a:srgbClr val="222222"/>
                </a:solidFill>
                <a:highlight>
                  <a:srgbClr val="FFFFFF"/>
                </a:highlight>
              </a:rPr>
              <a:t> is a statistical estimate constructed using the prices of a sample of representative items whose prices are collected periodically.</a:t>
            </a:r>
            <a:endParaRPr lang="en-GB" sz="1200">
              <a:solidFill>
                <a:srgbClr val="222222"/>
              </a:solidFill>
              <a:highlight>
                <a:srgbClr val="FFFFFF"/>
              </a:highlight>
            </a:endParaRPr>
          </a:p>
          <a:p>
            <a:pPr lvl="0">
              <a:spcBef>
                <a:spcPts val="0"/>
              </a:spcBef>
              <a:buClr>
                <a:schemeClr val="dk1"/>
              </a:buClr>
              <a:buSzPct val="122000"/>
              <a:buFont typeface="Arial" panose="020B0604020202020204"/>
              <a:buNone/>
            </a:pPr>
            <a:endParaRPr sz="900">
              <a:solidFill>
                <a:schemeClr val="dk1"/>
              </a:solidFill>
              <a:highlight>
                <a:srgbClr val="FFFFFF"/>
              </a:highlight>
            </a:endParaRPr>
          </a:p>
          <a:p>
            <a:pPr lvl="0">
              <a:spcBef>
                <a:spcPts val="0"/>
              </a:spcBef>
              <a:buClr>
                <a:schemeClr val="dk1"/>
              </a:buClr>
              <a:buSzPct val="122000"/>
              <a:buFont typeface="Arial" panose="020B0604020202020204"/>
              <a:buNone/>
            </a:pPr>
            <a:r>
              <a:rPr lang="en-GB" sz="900">
                <a:solidFill>
                  <a:schemeClr val="dk1"/>
                </a:solidFill>
                <a:highlight>
                  <a:srgbClr val="FFFFFF"/>
                </a:highlight>
              </a:rPr>
              <a:t>The Reserve Bank of India (RBI), in its third monetary policy review of the year, left repo rates unchanged at 6.50 percent at a five-year low adopting an accommodative stance on the monetary policy. </a:t>
            </a:r>
            <a:endParaRPr lang="en-GB" sz="900">
              <a:solidFill>
                <a:schemeClr val="dk1"/>
              </a:solidFill>
              <a:highlight>
                <a:srgbClr val="FFFFFF"/>
              </a:highlight>
            </a:endParaRPr>
          </a:p>
          <a:p>
            <a:pPr lvl="0">
              <a:spcBef>
                <a:spcPts val="0"/>
              </a:spcBef>
              <a:buClr>
                <a:schemeClr val="dk1"/>
              </a:buClr>
              <a:buSzPct val="122000"/>
              <a:buFont typeface="Arial" panose="020B0604020202020204"/>
              <a:buNone/>
            </a:pPr>
            <a:endParaRPr sz="900">
              <a:solidFill>
                <a:schemeClr val="dk1"/>
              </a:solidFill>
              <a:highlight>
                <a:srgbClr val="FFFFFF"/>
              </a:highlight>
            </a:endParaRPr>
          </a:p>
          <a:p>
            <a:pPr lvl="0">
              <a:spcBef>
                <a:spcPts val="0"/>
              </a:spcBef>
              <a:buClr>
                <a:schemeClr val="dk1"/>
              </a:buClr>
              <a:buSzPct val="122000"/>
              <a:buFont typeface="Arial" panose="020B0604020202020204"/>
              <a:buNone/>
            </a:pPr>
            <a:r>
              <a:rPr lang="en-GB" sz="900" b="1">
                <a:solidFill>
                  <a:schemeClr val="dk1"/>
                </a:solidFill>
              </a:rPr>
              <a:t>Inflation</a:t>
            </a:r>
            <a:r>
              <a:rPr lang="en-GB" sz="900">
                <a:solidFill>
                  <a:schemeClr val="dk1"/>
                </a:solidFill>
                <a:highlight>
                  <a:srgbClr val="FFFFFF"/>
                </a:highlight>
              </a:rPr>
              <a:t> : Rajan said going forward the RBI will have to see how the monsoon plays out and how it affects food prices. RBI maintained FY17 consumer price index target. </a:t>
            </a:r>
            <a:endParaRPr lang="en-GB" sz="900">
              <a:solidFill>
                <a:schemeClr val="dk1"/>
              </a:solidFill>
              <a:highlight>
                <a:srgbClr val="FFFFFF"/>
              </a:highlight>
            </a:endParaRPr>
          </a:p>
          <a:p>
            <a:pPr lvl="0">
              <a:spcBef>
                <a:spcPts val="0"/>
              </a:spcBef>
              <a:buClr>
                <a:schemeClr val="dk1"/>
              </a:buClr>
              <a:buSzPct val="122000"/>
              <a:buFont typeface="Arial" panose="020B0604020202020204"/>
              <a:buNone/>
            </a:pPr>
            <a:endParaRPr sz="900">
              <a:solidFill>
                <a:schemeClr val="dk1"/>
              </a:solidFill>
              <a:highlight>
                <a:srgbClr val="FFFFFF"/>
              </a:highlight>
            </a:endParaRPr>
          </a:p>
          <a:p>
            <a:pPr lvl="0">
              <a:spcBef>
                <a:spcPts val="0"/>
              </a:spcBef>
              <a:buClr>
                <a:schemeClr val="dk1"/>
              </a:buClr>
              <a:buSzPct val="122000"/>
              <a:buFont typeface="Arial" panose="020B0604020202020204"/>
              <a:buNone/>
            </a:pPr>
            <a:r>
              <a:rPr lang="en-GB" sz="900" b="1">
                <a:solidFill>
                  <a:schemeClr val="dk1"/>
                </a:solidFill>
              </a:rPr>
              <a:t>Liquidity</a:t>
            </a:r>
            <a:r>
              <a:rPr lang="en-GB" sz="900">
                <a:solidFill>
                  <a:schemeClr val="dk1"/>
                </a:solidFill>
                <a:highlight>
                  <a:srgbClr val="FFFFFF"/>
                </a:highlight>
              </a:rPr>
              <a:t> : Rajan said he cannot commit to a time frame to move to liquidity deficit neutral situation. </a:t>
            </a:r>
            <a:endParaRPr lang="en-GB" sz="900">
              <a:solidFill>
                <a:schemeClr val="dk1"/>
              </a:solidFill>
              <a:highlight>
                <a:srgbClr val="FFFFFF"/>
              </a:highlight>
            </a:endParaRPr>
          </a:p>
          <a:p>
            <a:pPr lvl="0">
              <a:spcBef>
                <a:spcPts val="0"/>
              </a:spcBef>
              <a:buClr>
                <a:schemeClr val="dk1"/>
              </a:buClr>
              <a:buSzPct val="122000"/>
              <a:buFont typeface="Arial" panose="020B0604020202020204"/>
              <a:buNone/>
            </a:pPr>
            <a:endParaRPr sz="900">
              <a:solidFill>
                <a:schemeClr val="dk1"/>
              </a:solidFill>
              <a:highlight>
                <a:srgbClr val="FFFFFF"/>
              </a:highlight>
            </a:endParaRPr>
          </a:p>
          <a:p>
            <a:pPr lvl="0">
              <a:spcBef>
                <a:spcPts val="0"/>
              </a:spcBef>
              <a:buClr>
                <a:schemeClr val="dk1"/>
              </a:buClr>
              <a:buSzPct val="122000"/>
              <a:buFont typeface="Arial" panose="020B0604020202020204"/>
              <a:buNone/>
            </a:pPr>
            <a:r>
              <a:rPr lang="en-GB" sz="900" b="1">
                <a:solidFill>
                  <a:schemeClr val="dk1"/>
                </a:solidFill>
              </a:rPr>
              <a:t>Growth Target</a:t>
            </a:r>
            <a:r>
              <a:rPr lang="en-GB" sz="900">
                <a:solidFill>
                  <a:schemeClr val="dk1"/>
                </a:solidFill>
                <a:highlight>
                  <a:srgbClr val="FFFFFF"/>
                </a:highlight>
              </a:rPr>
              <a:t> : Rajan maintained the gross value added (GVA) growth projection for 2016-17 at 7.6 per cent with risks evenly balanced. </a:t>
            </a:r>
            <a:endParaRPr lang="en-GB" sz="900">
              <a:solidFill>
                <a:schemeClr val="dk1"/>
              </a:solidFill>
              <a:highlight>
                <a:srgbClr val="FFFFFF"/>
              </a:highlight>
            </a:endParaRPr>
          </a:p>
          <a:p>
            <a:pPr lvl="0">
              <a:spcBef>
                <a:spcPts val="0"/>
              </a:spcBef>
              <a:buClr>
                <a:schemeClr val="dk1"/>
              </a:buClr>
              <a:buSzPct val="122000"/>
              <a:buFont typeface="Arial" panose="020B0604020202020204"/>
              <a:buNone/>
            </a:pPr>
            <a:endParaRPr sz="900">
              <a:solidFill>
                <a:schemeClr val="dk1"/>
              </a:solidFill>
              <a:highlight>
                <a:srgbClr val="FFFFFF"/>
              </a:highlight>
            </a:endParaRPr>
          </a:p>
          <a:p>
            <a:pPr lvl="0">
              <a:spcBef>
                <a:spcPts val="0"/>
              </a:spcBef>
              <a:buClr>
                <a:schemeClr val="dk1"/>
              </a:buClr>
              <a:buSzPct val="122000"/>
              <a:buFont typeface="Arial" panose="020B0604020202020204"/>
              <a:buNone/>
            </a:pPr>
            <a:r>
              <a:rPr lang="en-GB" sz="900" b="1">
                <a:solidFill>
                  <a:schemeClr val="dk1"/>
                </a:solidFill>
              </a:rPr>
              <a:t>Further Cuts</a:t>
            </a:r>
            <a:r>
              <a:rPr lang="en-GB" sz="900">
                <a:solidFill>
                  <a:schemeClr val="dk1"/>
                </a:solidFill>
                <a:highlight>
                  <a:srgbClr val="FFFFFF"/>
                </a:highlight>
              </a:rPr>
              <a:t> : Rajan said the RBI will monitor macroeconomic and financial developments for any further scope for policy action in its third bi-monthly monetary policy statement, which will be announced on August 9, 2016. </a:t>
            </a:r>
            <a:endParaRPr lang="en-GB" sz="900">
              <a:solidFill>
                <a:schemeClr val="dk1"/>
              </a:solidFill>
              <a:highlight>
                <a:srgbClr val="FFFFFF"/>
              </a:highlight>
            </a:endParaRPr>
          </a:p>
          <a:p>
            <a:pPr lvl="0">
              <a:spcBef>
                <a:spcPts val="0"/>
              </a:spcBef>
              <a:buClr>
                <a:schemeClr val="dk1"/>
              </a:buClr>
              <a:buSzPct val="122000"/>
              <a:buFont typeface="Arial" panose="020B0604020202020204"/>
              <a:buNone/>
            </a:pPr>
            <a:endParaRPr sz="900" b="1">
              <a:solidFill>
                <a:schemeClr val="dk1"/>
              </a:solidFill>
            </a:endParaRPr>
          </a:p>
          <a:p>
            <a:pPr lvl="0">
              <a:spcBef>
                <a:spcPts val="0"/>
              </a:spcBef>
              <a:buClr>
                <a:schemeClr val="dk1"/>
              </a:buClr>
              <a:buSzPct val="122000"/>
              <a:buFont typeface="Arial" panose="020B0604020202020204"/>
              <a:buNone/>
            </a:pPr>
            <a:r>
              <a:rPr lang="en-GB" sz="900" b="1">
                <a:solidFill>
                  <a:schemeClr val="dk1"/>
                </a:solidFill>
              </a:rPr>
              <a:t>Global Uncertainty</a:t>
            </a:r>
            <a:r>
              <a:rPr lang="en-GB" sz="900">
                <a:solidFill>
                  <a:schemeClr val="dk1"/>
                </a:solidFill>
                <a:highlight>
                  <a:srgbClr val="FFFFFF"/>
                </a:highlight>
              </a:rPr>
              <a:t> : Rajan said Brexit as a source of volatility cannot be ruled out and could potentially cause some financial turmoil, but India should be able to weather any kind of volatility. </a:t>
            </a:r>
            <a:endParaRPr lang="en-GB" sz="900">
              <a:solidFill>
                <a:schemeClr val="dk1"/>
              </a:solidFill>
              <a:highlight>
                <a:srgbClr val="FFFFFF"/>
              </a:highlight>
            </a:endParaRPr>
          </a:p>
          <a:p>
            <a:pPr lvl="0">
              <a:spcBef>
                <a:spcPts val="0"/>
              </a:spcBef>
              <a:buClr>
                <a:schemeClr val="dk1"/>
              </a:buClr>
              <a:buSzPct val="122000"/>
              <a:buFont typeface="Arial" panose="020B0604020202020204"/>
              <a:buNone/>
            </a:pPr>
            <a:endParaRPr sz="900">
              <a:solidFill>
                <a:schemeClr val="dk1"/>
              </a:solidFill>
              <a:highlight>
                <a:srgbClr val="FFFFFF"/>
              </a:highlight>
            </a:endParaRPr>
          </a:p>
          <a:p>
            <a:pPr lvl="0">
              <a:spcBef>
                <a:spcPts val="0"/>
              </a:spcBef>
              <a:buClr>
                <a:schemeClr val="dk1"/>
              </a:buClr>
              <a:buSzPct val="122000"/>
              <a:buFont typeface="Arial" panose="020B0604020202020204"/>
              <a:buNone/>
            </a:pPr>
            <a:r>
              <a:rPr lang="en-GB" sz="900" b="1">
                <a:solidFill>
                  <a:schemeClr val="dk1"/>
                </a:solidFill>
              </a:rPr>
              <a:t>NPAs:</a:t>
            </a:r>
            <a:r>
              <a:rPr lang="en-GB" sz="900">
                <a:solidFill>
                  <a:schemeClr val="dk1"/>
                </a:solidFill>
                <a:highlight>
                  <a:srgbClr val="FFFFFF"/>
                </a:highlight>
              </a:rPr>
              <a:t> Rajan said the RBI was working with the govt and SEBI on cleaning banks' balance sheets. </a:t>
            </a:r>
            <a:endParaRPr lang="en-GB" sz="900">
              <a:solidFill>
                <a:schemeClr val="dk1"/>
              </a:solidFill>
              <a:highlight>
                <a:srgbClr val="FFFFFF"/>
              </a:highlight>
            </a:endParaRPr>
          </a:p>
          <a:p>
            <a:pPr lvl="0">
              <a:spcBef>
                <a:spcPts val="0"/>
              </a:spcBef>
              <a:buClr>
                <a:schemeClr val="dk1"/>
              </a:buClr>
              <a:buSzPct val="122000"/>
              <a:buFont typeface="Arial" panose="020B0604020202020204"/>
              <a:buNone/>
            </a:pPr>
            <a:endParaRPr sz="900">
              <a:solidFill>
                <a:schemeClr val="dk1"/>
              </a:solidFill>
              <a:highlight>
                <a:srgbClr val="FFFFFF"/>
              </a:highlight>
            </a:endParaRPr>
          </a:p>
          <a:p>
            <a:pPr lvl="0">
              <a:spcBef>
                <a:spcPts val="0"/>
              </a:spcBef>
              <a:buClr>
                <a:schemeClr val="dk1"/>
              </a:buClr>
              <a:buSzPct val="122000"/>
              <a:buFont typeface="Arial" panose="020B0604020202020204"/>
              <a:buNone/>
            </a:pPr>
            <a:r>
              <a:rPr lang="en-GB" sz="900" b="1">
                <a:solidFill>
                  <a:schemeClr val="dk1"/>
                </a:solidFill>
              </a:rPr>
              <a:t>FCNRs</a:t>
            </a:r>
            <a:r>
              <a:rPr lang="en-GB" sz="900">
                <a:solidFill>
                  <a:schemeClr val="dk1"/>
                </a:solidFill>
                <a:highlight>
                  <a:srgbClr val="FFFFFF"/>
                </a:highlight>
              </a:rPr>
              <a:t> : Rajan said he does not see leveraged portion of FCNR(B) deposits renewed. He said the RBI is committed to providing short-term rupee liquidity, and may sell dollars in extreme volatility situation "but that cannot be taken for granted." </a:t>
            </a:r>
            <a:endParaRPr lang="en-GB" sz="900">
              <a:solidFill>
                <a:schemeClr val="dk1"/>
              </a:solidFill>
              <a:highlight>
                <a:srgbClr val="FFFFFF"/>
              </a:highlight>
            </a:endParaRPr>
          </a:p>
          <a:p>
            <a:pPr lvl="0">
              <a:spcBef>
                <a:spcPts val="0"/>
              </a:spcBef>
              <a:buClr>
                <a:schemeClr val="dk1"/>
              </a:buClr>
              <a:buSzPct val="122000"/>
              <a:buFont typeface="Arial" panose="020B0604020202020204"/>
              <a:buNone/>
            </a:pPr>
            <a:endParaRPr sz="900">
              <a:solidFill>
                <a:schemeClr val="dk1"/>
              </a:solidFill>
              <a:highlight>
                <a:srgbClr val="FFFFFF"/>
              </a:highlight>
            </a:endParaRPr>
          </a:p>
          <a:p>
            <a:pPr lvl="0">
              <a:spcBef>
                <a:spcPts val="0"/>
              </a:spcBef>
              <a:buClr>
                <a:schemeClr val="dk1"/>
              </a:buClr>
              <a:buSzPct val="122000"/>
              <a:buFont typeface="Arial" panose="020B0604020202020204"/>
              <a:buNone/>
            </a:pPr>
            <a:r>
              <a:rPr lang="en-GB" sz="900" b="1">
                <a:solidFill>
                  <a:schemeClr val="dk1"/>
                </a:solidFill>
              </a:rPr>
              <a:t>Reappointment</a:t>
            </a:r>
            <a:r>
              <a:rPr lang="en-GB" sz="900">
                <a:solidFill>
                  <a:schemeClr val="dk1"/>
                </a:solidFill>
                <a:highlight>
                  <a:srgbClr val="FFFFFF"/>
                </a:highlight>
              </a:rPr>
              <a:t> : Rajan said he will not be able to say more than to point to the statement made by the Prime Minister and the Finance Minister on the subject "It would be cruel of me to spoil the fun the press is having with my appointment," Rajan said. </a:t>
            </a:r>
            <a:endParaRPr lang="en-GB" sz="900">
              <a:solidFill>
                <a:schemeClr val="dk1"/>
              </a:solidFill>
              <a:highlight>
                <a:srgbClr val="FFFFFF"/>
              </a:highlight>
            </a:endParaRPr>
          </a:p>
          <a:p>
            <a:pPr lvl="0">
              <a:spcBef>
                <a:spcPts val="0"/>
              </a:spcBef>
              <a:buClr>
                <a:schemeClr val="dk1"/>
              </a:buClr>
              <a:buSzPct val="122000"/>
              <a:buFont typeface="Arial" panose="020B0604020202020204"/>
              <a:buNone/>
            </a:pPr>
            <a:endParaRPr sz="900">
              <a:solidFill>
                <a:schemeClr val="dk1"/>
              </a:solidFill>
              <a:highlight>
                <a:srgbClr val="FFFFFF"/>
              </a:highlight>
            </a:endParaRPr>
          </a:p>
          <a:p>
            <a:pPr lvl="0" rtl="0">
              <a:spcBef>
                <a:spcPts val="0"/>
              </a:spcBef>
              <a:buClr>
                <a:schemeClr val="dk1"/>
              </a:buClr>
              <a:buSzPct val="122000"/>
              <a:buFont typeface="Arial" panose="020B0604020202020204"/>
              <a:buNone/>
            </a:pPr>
            <a:r>
              <a:rPr lang="en-GB" sz="900" b="1">
                <a:solidFill>
                  <a:schemeClr val="dk1"/>
                </a:solidFill>
              </a:rPr>
              <a:t>Payment Banks</a:t>
            </a:r>
            <a:r>
              <a:rPr lang="en-GB" sz="900">
                <a:solidFill>
                  <a:schemeClr val="dk1"/>
                </a:solidFill>
                <a:highlight>
                  <a:srgbClr val="FFFFFF"/>
                </a:highlight>
              </a:rPr>
              <a:t> : Rajan said licensing has been adequately liberal and it was not overly perturbed that some payment bank licensees have decided to back out after analysis. </a:t>
            </a:r>
            <a:endParaRPr lang="en-GB" sz="900">
              <a:solidFill>
                <a:schemeClr val="dk1"/>
              </a:solidFill>
              <a:highlight>
                <a:srgbClr val="FFFFFF"/>
              </a:highlight>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0" name="Shape 340"/>
        <p:cNvGrpSpPr/>
        <p:nvPr/>
      </p:nvGrpSpPr>
      <p:grpSpPr>
        <a:xfrm>
          <a:off x="0" y="0"/>
          <a:ext cx="0" cy="0"/>
          <a:chOff x="0" y="0"/>
          <a:chExt cx="0" cy="0"/>
        </a:xfrm>
      </p:grpSpPr>
      <p:sp>
        <p:nvSpPr>
          <p:cNvPr id="341" name="Shape 341"/>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342" name="Shape 342"/>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a:t>http://cdn.tradingeconomics.com/charts/india-inflation-cpi.png?s=incpiiny&amp;v=201704031313t&amp;d1=19170101&amp;d2=20171231&amp;type=splinearea</a:t>
            </a:r>
            <a:endParaRPr lang="en-GB"/>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7" name="Shape 517"/>
        <p:cNvGrpSpPr/>
        <p:nvPr/>
      </p:nvGrpSpPr>
      <p:grpSpPr>
        <a:xfrm>
          <a:off x="0" y="0"/>
          <a:ext cx="0" cy="0"/>
          <a:chOff x="0" y="0"/>
          <a:chExt cx="0" cy="0"/>
        </a:xfrm>
      </p:grpSpPr>
      <p:sp>
        <p:nvSpPr>
          <p:cNvPr id="518" name="Shape 518"/>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519" name="Shape 519"/>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6" name="Shape 526"/>
        <p:cNvGrpSpPr/>
        <p:nvPr/>
      </p:nvGrpSpPr>
      <p:grpSpPr>
        <a:xfrm>
          <a:off x="0" y="0"/>
          <a:ext cx="0" cy="0"/>
          <a:chOff x="0" y="0"/>
          <a:chExt cx="0" cy="0"/>
        </a:xfrm>
      </p:grpSpPr>
      <p:sp>
        <p:nvSpPr>
          <p:cNvPr id="527" name="Shape 527"/>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528" name="Shape 528"/>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a:t>RBI has liberalised withdrawal limits in order to overcome the situation of restricted money supply due to demonetisation.</a:t>
            </a:r>
            <a:endParaRPr lang="en-US"/>
          </a:p>
          <a:p>
            <a:pPr lvl="0">
              <a:spcBef>
                <a:spcPts val="0"/>
              </a:spcBef>
              <a:buNone/>
            </a:pPr>
            <a:r>
              <a:rPr lang="en-US"/>
              <a:t>And have not changed the interest rates because of the uncertainity due to TRUMP effebst and world oil crisis so there were a confusion what to do so RBI decides not to change them.  </a:t>
            </a:r>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2" name="Shape 532"/>
        <p:cNvGrpSpPr/>
        <p:nvPr/>
      </p:nvGrpSpPr>
      <p:grpSpPr>
        <a:xfrm>
          <a:off x="0" y="0"/>
          <a:ext cx="0" cy="0"/>
          <a:chOff x="0" y="0"/>
          <a:chExt cx="0" cy="0"/>
        </a:xfrm>
      </p:grpSpPr>
      <p:sp>
        <p:nvSpPr>
          <p:cNvPr id="533" name="Shape 533"/>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534" name="Shape 534"/>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a:sym typeface="+mn-ea"/>
              </a:rPr>
              <a:t>And this liberalisation of money is beneficial for small scale industries that will lead to the economic growth but it can also be a reason of inflation so to control that RBI decides not to reduce the repo rate means now banks will have low money to circulate.</a:t>
            </a: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1" name="Shape 221"/>
        <p:cNvGrpSpPr/>
        <p:nvPr/>
      </p:nvGrpSpPr>
      <p:grpSpPr>
        <a:xfrm>
          <a:off x="0" y="0"/>
          <a:ext cx="0" cy="0"/>
          <a:chOff x="0" y="0"/>
          <a:chExt cx="0" cy="0"/>
        </a:xfrm>
      </p:grpSpPr>
      <p:sp>
        <p:nvSpPr>
          <p:cNvPr id="222" name="Shape 222"/>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223" name="Shape 223"/>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Clr>
                <a:schemeClr val="dk1"/>
              </a:buClr>
              <a:buSzPct val="69000"/>
              <a:buFont typeface="Arial" panose="020B0604020202020204"/>
              <a:buNone/>
            </a:pPr>
            <a:r>
              <a:rPr lang="en-GB" sz="1600">
                <a:solidFill>
                  <a:srgbClr val="393939"/>
                </a:solidFill>
                <a:latin typeface="Cambria" panose="02040503050406030204"/>
                <a:ea typeface="Cambria" panose="02040503050406030204"/>
                <a:cs typeface="Cambria" panose="02040503050406030204"/>
                <a:sym typeface="Cambria" panose="02040503050406030204"/>
              </a:rPr>
              <a:t>management of money supply and interest rate and is the demand side economic policy used by the government of a country to achieve macroeconomic objectives like inflation, consumption, growth and liquidity.</a:t>
            </a:r>
            <a:endParaRPr lang="en-GB" sz="1600">
              <a:solidFill>
                <a:srgbClr val="393939"/>
              </a:solidFill>
              <a:latin typeface="Cambria" panose="02040503050406030204"/>
              <a:ea typeface="Cambria" panose="02040503050406030204"/>
              <a:cs typeface="Cambria" panose="02040503050406030204"/>
              <a:sym typeface="Cambria" panose="02040503050406030204"/>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6" name="Shape 236"/>
        <p:cNvGrpSpPr/>
        <p:nvPr/>
      </p:nvGrpSpPr>
      <p:grpSpPr>
        <a:xfrm>
          <a:off x="0" y="0"/>
          <a:ext cx="0" cy="0"/>
          <a:chOff x="0" y="0"/>
          <a:chExt cx="0" cy="0"/>
        </a:xfrm>
      </p:grpSpPr>
      <p:sp>
        <p:nvSpPr>
          <p:cNvPr id="237" name="Shape 237"/>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238" name="Shape 238"/>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u="sng">
                <a:solidFill>
                  <a:schemeClr val="hlink"/>
                </a:solidFill>
                <a:hlinkClick r:id="rId3"/>
              </a:rPr>
              <a:t>http://www.theequicom.com/blog/wp-content/uploads/2014/10/M_Id_469909_Money_bag.jpg</a:t>
            </a:r>
            <a:endParaRPr lang="en-GB" u="sng">
              <a:solidFill>
                <a:schemeClr val="hlink"/>
              </a:solidFill>
            </a:endParaRPr>
          </a:p>
          <a:p>
            <a:pPr lvl="0">
              <a:spcBef>
                <a:spcPts val="0"/>
              </a:spcBef>
              <a:buNone/>
            </a:pPr>
            <a:r>
              <a:rPr lang="en-GB"/>
              <a:t>https://3.bp.blogspot.com/-AHUAMeRa6fo/WEEO-UcEBlI/AAAAAAAAAMA/lE1h7Bru-_YmX2lpVD2LFfCH_JbKB-DzwCLcB/s1600/rupees-symbol-png-26.png</a:t>
            </a:r>
            <a:endParaRPr lang="en-GB"/>
          </a:p>
          <a:p>
            <a:pPr lvl="0">
              <a:spcBef>
                <a:spcPts val="0"/>
              </a:spcBef>
              <a:buNone/>
            </a:pPr>
            <a:r>
              <a:rPr lang="en-US" altLang="en-GB"/>
              <a:t>monetary policy is to control the money supply in an economy but what is money supply....money supply is the total stock of currency in the form of cash and other liquid instruments as gold and silver that are circulating in an economy as of a particular time.</a:t>
            </a:r>
            <a:endParaRPr lang="en-US" alt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7" name="Shape 247"/>
        <p:cNvGrpSpPr/>
        <p:nvPr/>
      </p:nvGrpSpPr>
      <p:grpSpPr>
        <a:xfrm>
          <a:off x="0" y="0"/>
          <a:ext cx="0" cy="0"/>
          <a:chOff x="0" y="0"/>
          <a:chExt cx="0" cy="0"/>
        </a:xfrm>
      </p:grpSpPr>
      <p:sp>
        <p:nvSpPr>
          <p:cNvPr id="248" name="Shape 248"/>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249" name="Shape 249"/>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a:t>http://cdn.tradingeconomics.com/charts/india-money-supply-m3.png?s=indiamonsupm3&amp;v=201704031313t&amp;d1=20160101&amp;d2=20171231&amp;type=column</a:t>
            </a:r>
            <a:endParaRPr lang="en-GB"/>
          </a:p>
          <a:p>
            <a:pPr lvl="0">
              <a:spcBef>
                <a:spcPts val="0"/>
              </a:spcBef>
              <a:buNone/>
            </a:pPr>
            <a:r>
              <a:rPr lang="en-US" altLang="en-GB"/>
              <a:t>there are Different measures of money supply as M0, M1, M2, M3 and M4. Not all of them are widely used and the exact classifications depend on the country. M0 and M1, also called narrow money, normally include coins and notes in circulation and other money equivalents that are easily convertible into cash. M2 includes M1 plus short-term time deposits in banks and 24-hour money market funds. M3 includes M2 plus longer-term time deposits and money market funds with more than 24-hour maturity. The exact definitions of the three measures depend on the country. M4 includes M3 plus other deposits. The term broad money is used to describe M2, M3 or M4, depending on the local practice.</a:t>
            </a:r>
            <a:endParaRPr lang="en-US" altLang="en-GB"/>
          </a:p>
          <a:p>
            <a:pPr lvl="0">
              <a:spcBef>
                <a:spcPts val="0"/>
              </a:spcBef>
              <a:buNone/>
            </a:pPr>
            <a:r>
              <a:rPr lang="en-US" altLang="en-GB"/>
              <a:t> money supply is continuously increasing from jan ,2016 to oct ,2016.because present RBI governer URJIT PATEL decreases the interest rate so there was more money supply in the market .But in oct due to demonetization there was a sudden restriction on the money supply inthe market and after liberalizing the withdrawal limit there was again a push in the money supply.</a:t>
            </a:r>
            <a:endParaRPr lang="en-US" altLang="en-GB"/>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1" name="Shape 251"/>
        <p:cNvGrpSpPr/>
        <p:nvPr/>
      </p:nvGrpSpPr>
      <p:grpSpPr>
        <a:xfrm>
          <a:off x="0" y="0"/>
          <a:ext cx="0" cy="0"/>
          <a:chOff x="0" y="0"/>
          <a:chExt cx="0" cy="0"/>
        </a:xfrm>
      </p:grpSpPr>
      <p:sp>
        <p:nvSpPr>
          <p:cNvPr id="252" name="Shape 252"/>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253" name="Shape 253"/>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lnSpc>
                <a:spcPct val="115000"/>
              </a:lnSpc>
              <a:spcBef>
                <a:spcPts val="0"/>
              </a:spcBef>
              <a:spcAft>
                <a:spcPts val="1600"/>
              </a:spcAft>
              <a:buNone/>
            </a:pPr>
            <a:r>
              <a:rPr lang="en-GB" sz="1400">
                <a:solidFill>
                  <a:srgbClr val="222222"/>
                </a:solidFill>
                <a:latin typeface="Muli" panose="00000500000000000000"/>
                <a:ea typeface="Muli" panose="00000500000000000000"/>
                <a:cs typeface="Muli" panose="00000500000000000000"/>
                <a:sym typeface="Muli" panose="00000500000000000000"/>
              </a:rPr>
              <a:t>Monetary policy is how </a:t>
            </a:r>
            <a:r>
              <a:rPr lang="en-GB" sz="1400">
                <a:solidFill>
                  <a:srgbClr val="222222"/>
                </a:solidFill>
                <a:latin typeface="Muli" panose="00000500000000000000"/>
                <a:ea typeface="Muli" panose="00000500000000000000"/>
                <a:cs typeface="Muli" panose="00000500000000000000"/>
                <a:sym typeface="Muli" panose="00000500000000000000"/>
                <a:hlinkClick r:id="rId3"/>
              </a:rPr>
              <a:t>central banks</a:t>
            </a:r>
            <a:r>
              <a:rPr lang="en-GB" sz="1400">
                <a:solidFill>
                  <a:srgbClr val="222222"/>
                </a:solidFill>
                <a:latin typeface="Muli" panose="00000500000000000000"/>
                <a:ea typeface="Muli" panose="00000500000000000000"/>
                <a:cs typeface="Muli" panose="00000500000000000000"/>
                <a:sym typeface="Muli" panose="00000500000000000000"/>
              </a:rPr>
              <a:t> manage </a:t>
            </a:r>
            <a:r>
              <a:rPr lang="en-GB" sz="1400">
                <a:solidFill>
                  <a:srgbClr val="222222"/>
                </a:solidFill>
                <a:latin typeface="Muli" panose="00000500000000000000"/>
                <a:ea typeface="Muli" panose="00000500000000000000"/>
                <a:cs typeface="Muli" panose="00000500000000000000"/>
                <a:sym typeface="Muli" panose="00000500000000000000"/>
                <a:hlinkClick r:id="rId4"/>
              </a:rPr>
              <a:t>liquidity</a:t>
            </a:r>
            <a:r>
              <a:rPr lang="en-GB" sz="1400">
                <a:solidFill>
                  <a:srgbClr val="222222"/>
                </a:solidFill>
                <a:latin typeface="Muli" panose="00000500000000000000"/>
                <a:ea typeface="Muli" panose="00000500000000000000"/>
                <a:cs typeface="Muli" panose="00000500000000000000"/>
                <a:sym typeface="Muli" panose="00000500000000000000"/>
              </a:rPr>
              <a:t> to create economic growth. Liquidity is how much there is in the </a:t>
            </a:r>
            <a:r>
              <a:rPr lang="en-GB" sz="1400">
                <a:solidFill>
                  <a:srgbClr val="222222"/>
                </a:solidFill>
                <a:latin typeface="Muli" panose="00000500000000000000"/>
                <a:ea typeface="Muli" panose="00000500000000000000"/>
                <a:cs typeface="Muli" panose="00000500000000000000"/>
                <a:sym typeface="Muli" panose="00000500000000000000"/>
                <a:hlinkClick r:id="rId5"/>
              </a:rPr>
              <a:t>money supply</a:t>
            </a:r>
            <a:r>
              <a:rPr lang="en-GB" sz="1400">
                <a:solidFill>
                  <a:srgbClr val="222222"/>
                </a:solidFill>
                <a:latin typeface="Muli" panose="00000500000000000000"/>
                <a:ea typeface="Muli" panose="00000500000000000000"/>
                <a:cs typeface="Muli" panose="00000500000000000000"/>
                <a:sym typeface="Muli" panose="00000500000000000000"/>
              </a:rPr>
              <a:t>. That includes credit, cash, checks and money market </a:t>
            </a:r>
            <a:r>
              <a:rPr lang="en-GB" sz="1400">
                <a:solidFill>
                  <a:srgbClr val="222222"/>
                </a:solidFill>
                <a:latin typeface="Muli" panose="00000500000000000000"/>
                <a:ea typeface="Muli" panose="00000500000000000000"/>
                <a:cs typeface="Muli" panose="00000500000000000000"/>
                <a:sym typeface="Muli" panose="00000500000000000000"/>
                <a:hlinkClick r:id="rId6"/>
              </a:rPr>
              <a:t>mutual funds</a:t>
            </a:r>
            <a:r>
              <a:rPr lang="en-GB" sz="1400">
                <a:solidFill>
                  <a:srgbClr val="222222"/>
                </a:solidFill>
                <a:latin typeface="Muli" panose="00000500000000000000"/>
                <a:ea typeface="Muli" panose="00000500000000000000"/>
                <a:cs typeface="Muli" panose="00000500000000000000"/>
                <a:sym typeface="Muli" panose="00000500000000000000"/>
              </a:rPr>
              <a:t>. The most important of these is credit. It includes loans, bonds and mortgages. </a:t>
            </a:r>
            <a:endParaRPr lang="en-GB" sz="1400">
              <a:solidFill>
                <a:srgbClr val="22222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None/>
            </a:pPr>
            <a:r>
              <a:rPr lang="en-GB" sz="1400" b="1">
                <a:solidFill>
                  <a:schemeClr val="dk2"/>
                </a:solidFill>
                <a:latin typeface="Cambria" panose="02040503050406030204"/>
                <a:ea typeface="Cambria" panose="02040503050406030204"/>
                <a:cs typeface="Cambria" panose="02040503050406030204"/>
                <a:sym typeface="Cambria" panose="02040503050406030204"/>
              </a:rPr>
              <a:t>Neutrality of Money</a:t>
            </a:r>
            <a:endParaRPr lang="en-GB" sz="1400" b="1">
              <a:solidFill>
                <a:schemeClr val="dk2"/>
              </a:solidFill>
              <a:latin typeface="Cambria" panose="02040503050406030204"/>
              <a:ea typeface="Cambria" panose="02040503050406030204"/>
              <a:cs typeface="Cambria" panose="02040503050406030204"/>
              <a:sym typeface="Cambria" panose="02040503050406030204"/>
            </a:endParaRPr>
          </a:p>
          <a:p>
            <a:pPr lvl="0" rtl="0">
              <a:lnSpc>
                <a:spcPct val="115000"/>
              </a:lnSpc>
              <a:spcBef>
                <a:spcPts val="0"/>
              </a:spcBef>
              <a:spcAft>
                <a:spcPts val="1600"/>
              </a:spcAft>
              <a:buNone/>
            </a:pPr>
            <a:r>
              <a:rPr lang="en-GB" sz="1400" b="1">
                <a:solidFill>
                  <a:schemeClr val="dk2"/>
                </a:solidFill>
                <a:latin typeface="Cambria" panose="02040503050406030204"/>
                <a:ea typeface="Cambria" panose="02040503050406030204"/>
                <a:cs typeface="Cambria" panose="02040503050406030204"/>
                <a:sym typeface="Cambria" panose="02040503050406030204"/>
              </a:rPr>
              <a:t>Exchange Rate Stability</a:t>
            </a:r>
            <a:endParaRPr lang="en-GB" sz="1400" b="1">
              <a:solidFill>
                <a:schemeClr val="dk2"/>
              </a:solidFill>
              <a:latin typeface="Cambria" panose="02040503050406030204"/>
              <a:ea typeface="Cambria" panose="02040503050406030204"/>
              <a:cs typeface="Cambria" panose="02040503050406030204"/>
              <a:sym typeface="Cambria" panose="02040503050406030204"/>
            </a:endParaRPr>
          </a:p>
          <a:p>
            <a:pPr lvl="0" rtl="0">
              <a:lnSpc>
                <a:spcPct val="115000"/>
              </a:lnSpc>
              <a:spcBef>
                <a:spcPts val="0"/>
              </a:spcBef>
              <a:spcAft>
                <a:spcPts val="1600"/>
              </a:spcAft>
              <a:buNone/>
            </a:pPr>
            <a:r>
              <a:rPr lang="en-GB" sz="1400" b="1">
                <a:solidFill>
                  <a:schemeClr val="dk2"/>
                </a:solidFill>
                <a:latin typeface="Cambria" panose="02040503050406030204"/>
                <a:ea typeface="Cambria" panose="02040503050406030204"/>
                <a:cs typeface="Cambria" panose="02040503050406030204"/>
                <a:sym typeface="Cambria" panose="02040503050406030204"/>
              </a:rPr>
              <a:t>In a fixed exchange-rate system, a country's central bank typically uses an open market mechanism </a:t>
            </a:r>
            <a:r>
              <a:rPr lang="en-US" altLang="en-GB" sz="1400" b="1">
                <a:solidFill>
                  <a:schemeClr val="dk2"/>
                </a:solidFill>
                <a:latin typeface="Cambria" panose="02040503050406030204"/>
                <a:ea typeface="Cambria" panose="02040503050406030204"/>
                <a:cs typeface="Cambria" panose="02040503050406030204"/>
                <a:sym typeface="Cambria" panose="02040503050406030204"/>
              </a:rPr>
              <a:t>that is a tool of moneatry policy </a:t>
            </a:r>
            <a:r>
              <a:rPr lang="en-GB" sz="1400" b="1">
                <a:solidFill>
                  <a:schemeClr val="dk2"/>
                </a:solidFill>
                <a:latin typeface="Cambria" panose="02040503050406030204"/>
                <a:ea typeface="Cambria" panose="02040503050406030204"/>
                <a:cs typeface="Cambria" panose="02040503050406030204"/>
                <a:sym typeface="Cambria" panose="02040503050406030204"/>
              </a:rPr>
              <a:t>to maintain its pegged ratio and, hence, the stable value of its currency in relation to the reference to which it is pegged.</a:t>
            </a:r>
            <a:endParaRPr lang="en-GB" sz="1400" b="1">
              <a:solidFill>
                <a:schemeClr val="dk2"/>
              </a:solidFill>
              <a:latin typeface="Cambria" panose="02040503050406030204"/>
              <a:ea typeface="Cambria" panose="02040503050406030204"/>
              <a:cs typeface="Cambria" panose="02040503050406030204"/>
              <a:sym typeface="Cambria" panose="02040503050406030204"/>
            </a:endParaRPr>
          </a:p>
          <a:p>
            <a:pPr lvl="0" rtl="0">
              <a:lnSpc>
                <a:spcPct val="115000"/>
              </a:lnSpc>
              <a:spcBef>
                <a:spcPts val="0"/>
              </a:spcBef>
              <a:spcAft>
                <a:spcPts val="1600"/>
              </a:spcAft>
              <a:buNone/>
            </a:pPr>
            <a:r>
              <a:rPr lang="en-GB" sz="1400" b="1">
                <a:solidFill>
                  <a:schemeClr val="dk2"/>
                </a:solidFill>
                <a:latin typeface="Cambria" panose="02040503050406030204"/>
                <a:ea typeface="Cambria" panose="02040503050406030204"/>
                <a:cs typeface="Cambria" panose="02040503050406030204"/>
                <a:sym typeface="Cambria" panose="02040503050406030204"/>
              </a:rPr>
              <a:t>A fixed exchange rate, sometimes called a pegged exchange rate, is a type of exchange rate regime where a currency's value is fixed against either the value of another single currency, to a basket of other currencies, or to another measure of value, such as gold.</a:t>
            </a:r>
            <a:endParaRPr lang="en-GB" sz="1400" b="1">
              <a:solidFill>
                <a:schemeClr val="dk2"/>
              </a:solidFill>
              <a:latin typeface="Cambria" panose="02040503050406030204"/>
              <a:ea typeface="Cambria" panose="02040503050406030204"/>
              <a:cs typeface="Cambria" panose="02040503050406030204"/>
              <a:sym typeface="Cambria" panose="02040503050406030204"/>
            </a:endParaRPr>
          </a:p>
          <a:p>
            <a:pPr lvl="0" rtl="0">
              <a:lnSpc>
                <a:spcPct val="115000"/>
              </a:lnSpc>
              <a:spcBef>
                <a:spcPts val="0"/>
              </a:spcBef>
              <a:spcAft>
                <a:spcPts val="1600"/>
              </a:spcAft>
              <a:buNone/>
            </a:pPr>
            <a:endParaRPr lang="en-GB" sz="1400" b="1">
              <a:solidFill>
                <a:schemeClr val="dk2"/>
              </a:solidFill>
              <a:latin typeface="Cambria" panose="02040503050406030204"/>
              <a:ea typeface="Cambria" panose="02040503050406030204"/>
              <a:cs typeface="Cambria" panose="02040503050406030204"/>
              <a:sym typeface="Cambria" panose="02040503050406030204"/>
            </a:endParaRPr>
          </a:p>
          <a:p>
            <a:pPr lvl="0" rtl="0">
              <a:lnSpc>
                <a:spcPct val="115000"/>
              </a:lnSpc>
              <a:spcBef>
                <a:spcPts val="0"/>
              </a:spcBef>
              <a:spcAft>
                <a:spcPts val="1600"/>
              </a:spcAft>
              <a:buNone/>
            </a:pPr>
            <a:endParaRPr lang="en-GB" sz="1400" b="1">
              <a:solidFill>
                <a:schemeClr val="dk2"/>
              </a:solidFill>
              <a:latin typeface="Cambria" panose="02040503050406030204"/>
              <a:ea typeface="Cambria" panose="02040503050406030204"/>
              <a:cs typeface="Cambria" panose="02040503050406030204"/>
              <a:sym typeface="Cambria" panose="02040503050406030204"/>
            </a:endParaRPr>
          </a:p>
          <a:p>
            <a:pPr lvl="0" rtl="0">
              <a:lnSpc>
                <a:spcPct val="115000"/>
              </a:lnSpc>
              <a:spcBef>
                <a:spcPts val="0"/>
              </a:spcBef>
              <a:spcAft>
                <a:spcPts val="1600"/>
              </a:spcAft>
              <a:buNone/>
            </a:pPr>
            <a:r>
              <a:rPr lang="en-GB" sz="1400" b="1">
                <a:solidFill>
                  <a:schemeClr val="dk2"/>
                </a:solidFill>
                <a:latin typeface="Cambria" panose="02040503050406030204"/>
                <a:ea typeface="Cambria" panose="02040503050406030204"/>
                <a:cs typeface="Cambria" panose="02040503050406030204"/>
                <a:sym typeface="Cambria" panose="02040503050406030204"/>
              </a:rPr>
              <a:t>Economic Growth</a:t>
            </a:r>
            <a:endParaRPr lang="en-GB" sz="1400" b="1">
              <a:solidFill>
                <a:schemeClr val="dk2"/>
              </a:solidFill>
              <a:latin typeface="Cambria" panose="02040503050406030204"/>
              <a:ea typeface="Cambria" panose="02040503050406030204"/>
              <a:cs typeface="Cambria" panose="02040503050406030204"/>
              <a:sym typeface="Cambria" panose="02040503050406030204"/>
            </a:endParaRPr>
          </a:p>
          <a:p>
            <a:pPr lvl="0" rtl="0">
              <a:lnSpc>
                <a:spcPct val="115000"/>
              </a:lnSpc>
              <a:spcBef>
                <a:spcPts val="0"/>
              </a:spcBef>
              <a:spcAft>
                <a:spcPts val="1600"/>
              </a:spcAft>
              <a:buNone/>
            </a:pPr>
            <a:r>
              <a:rPr lang="en-GB" sz="1400" b="1">
                <a:solidFill>
                  <a:schemeClr val="dk2"/>
                </a:solidFill>
                <a:latin typeface="Cambria" panose="02040503050406030204"/>
                <a:ea typeface="Cambria" panose="02040503050406030204"/>
                <a:cs typeface="Cambria" panose="02040503050406030204"/>
                <a:sym typeface="Cambria" panose="02040503050406030204"/>
              </a:rPr>
              <a:t>Price Stabilisation</a:t>
            </a:r>
            <a:endParaRPr lang="en-GB" sz="1400" b="1">
              <a:solidFill>
                <a:schemeClr val="dk2"/>
              </a:solidFill>
              <a:latin typeface="Cambria" panose="02040503050406030204"/>
              <a:ea typeface="Cambria" panose="02040503050406030204"/>
              <a:cs typeface="Cambria" panose="02040503050406030204"/>
              <a:sym typeface="Cambria" panose="02040503050406030204"/>
            </a:endParaRPr>
          </a:p>
          <a:p>
            <a:pPr lvl="0" rtl="0">
              <a:lnSpc>
                <a:spcPct val="115000"/>
              </a:lnSpc>
              <a:spcBef>
                <a:spcPts val="0"/>
              </a:spcBef>
              <a:spcAft>
                <a:spcPts val="1600"/>
              </a:spcAft>
              <a:buNone/>
            </a:pPr>
            <a:r>
              <a:rPr lang="en-GB" sz="1400" b="1">
                <a:solidFill>
                  <a:schemeClr val="dk2"/>
                </a:solidFill>
                <a:latin typeface="Cambria" panose="02040503050406030204"/>
                <a:ea typeface="Cambria" panose="02040503050406030204"/>
                <a:cs typeface="Cambria" panose="02040503050406030204"/>
                <a:sym typeface="Cambria" panose="02040503050406030204"/>
              </a:rPr>
              <a:t>Full Employment</a:t>
            </a:r>
            <a:endParaRPr lang="en-GB" sz="1400" b="1">
              <a:solidFill>
                <a:schemeClr val="dk2"/>
              </a:solidFill>
              <a:latin typeface="Cambria" panose="02040503050406030204"/>
              <a:ea typeface="Cambria" panose="02040503050406030204"/>
              <a:cs typeface="Cambria" panose="02040503050406030204"/>
              <a:sym typeface="Cambria" panose="02040503050406030204"/>
            </a:endParaRPr>
          </a:p>
          <a:p>
            <a:pPr lvl="0" rtl="0">
              <a:lnSpc>
                <a:spcPct val="115000"/>
              </a:lnSpc>
              <a:spcBef>
                <a:spcPts val="0"/>
              </a:spcBef>
              <a:spcAft>
                <a:spcPts val="1600"/>
              </a:spcAft>
              <a:buNone/>
            </a:pPr>
            <a:endParaRPr sz="1400" b="1">
              <a:solidFill>
                <a:schemeClr val="dk2"/>
              </a:solidFill>
              <a:latin typeface="Cambria" panose="02040503050406030204"/>
              <a:ea typeface="Cambria" panose="02040503050406030204"/>
              <a:cs typeface="Cambria" panose="02040503050406030204"/>
              <a:sym typeface="Cambria" panose="02040503050406030204"/>
            </a:endParaRPr>
          </a:p>
          <a:p>
            <a:pPr lvl="0" rtl="0">
              <a:lnSpc>
                <a:spcPct val="115000"/>
              </a:lnSpc>
              <a:spcBef>
                <a:spcPts val="0"/>
              </a:spcBef>
              <a:spcAft>
                <a:spcPts val="1600"/>
              </a:spcAft>
              <a:buNone/>
            </a:pPr>
            <a:endParaRPr sz="1400" b="1">
              <a:solidFill>
                <a:schemeClr val="dk2"/>
              </a:solidFill>
              <a:latin typeface="Cambria" panose="02040503050406030204"/>
              <a:ea typeface="Cambria" panose="02040503050406030204"/>
              <a:cs typeface="Cambria" panose="02040503050406030204"/>
              <a:sym typeface="Cambria" panose="02040503050406030204"/>
            </a:endParaRPr>
          </a:p>
          <a:p>
            <a:pPr lvl="0" rtl="0">
              <a:lnSpc>
                <a:spcPct val="115000"/>
              </a:lnSpc>
              <a:spcBef>
                <a:spcPts val="0"/>
              </a:spcBef>
              <a:spcAft>
                <a:spcPts val="1600"/>
              </a:spcAft>
              <a:buClr>
                <a:schemeClr val="dk1"/>
              </a:buClr>
              <a:buSzPct val="79000"/>
              <a:buFont typeface="Arial" panose="020B0604020202020204"/>
              <a:buNone/>
            </a:pPr>
            <a:endParaRPr sz="1400">
              <a:solidFill>
                <a:srgbClr val="222222"/>
              </a:solidFill>
              <a:latin typeface="Muli" panose="00000500000000000000"/>
              <a:ea typeface="Muli" panose="00000500000000000000"/>
              <a:cs typeface="Muli" panose="00000500000000000000"/>
              <a:sym typeface="Muli" panose="0000050000000000000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7" name="Shape 277"/>
        <p:cNvGrpSpPr/>
        <p:nvPr/>
      </p:nvGrpSpPr>
      <p:grpSpPr>
        <a:xfrm>
          <a:off x="0" y="0"/>
          <a:ext cx="0" cy="0"/>
          <a:chOff x="0" y="0"/>
          <a:chExt cx="0" cy="0"/>
        </a:xfrm>
      </p:grpSpPr>
      <p:sp>
        <p:nvSpPr>
          <p:cNvPr id="278" name="Shape 278"/>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279" name="Shape 279"/>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a:t>Active policy:-</a:t>
            </a:r>
            <a:endParaRPr lang="en-GB"/>
          </a:p>
          <a:p>
            <a:pPr lvl="0">
              <a:spcBef>
                <a:spcPts val="0"/>
              </a:spcBef>
              <a:buNone/>
            </a:pPr>
          </a:p>
          <a:p>
            <a:pPr lvl="0">
              <a:spcBef>
                <a:spcPts val="0"/>
              </a:spcBef>
              <a:buNone/>
            </a:pPr>
            <a:r>
              <a:rPr lang="en-GB"/>
              <a:t>Controlled money supply:-</a:t>
            </a:r>
            <a:endParaRPr lang="en-GB"/>
          </a:p>
          <a:p>
            <a:pPr lvl="0">
              <a:spcBef>
                <a:spcPts val="0"/>
              </a:spcBef>
              <a:buNone/>
            </a:pPr>
          </a:p>
          <a:p>
            <a:pPr lvl="0">
              <a:spcBef>
                <a:spcPts val="0"/>
              </a:spcBef>
              <a:buNone/>
            </a:pPr>
            <a:r>
              <a:rPr lang="en-GB"/>
              <a:t>Seasonal variations:-</a:t>
            </a:r>
            <a:endParaRPr lang="en-GB"/>
          </a:p>
          <a:p>
            <a:pPr lvl="0">
              <a:spcBef>
                <a:spcPts val="0"/>
              </a:spcBef>
              <a:buNone/>
            </a:pPr>
          </a:p>
          <a:p>
            <a:pPr lvl="0">
              <a:spcBef>
                <a:spcPts val="0"/>
              </a:spcBef>
              <a:buNone/>
            </a:pPr>
            <a:r>
              <a:rPr lang="en-GB"/>
              <a:t>Flexibility:-</a:t>
            </a:r>
            <a:endParaRPr lang="en-GB"/>
          </a:p>
          <a:p>
            <a:pPr lvl="0">
              <a:spcBef>
                <a:spcPts val="0"/>
              </a:spcBef>
              <a:buNone/>
            </a:pPr>
          </a:p>
          <a:p>
            <a:pPr lvl="0">
              <a:spcBef>
                <a:spcPts val="0"/>
              </a:spcBef>
              <a:buNone/>
            </a:pPr>
          </a:p>
          <a:p>
            <a:pPr lvl="0">
              <a:spcBef>
                <a:spcPts val="0"/>
              </a:spcBef>
              <a:buNone/>
            </a:pPr>
            <a:r>
              <a:rPr lang="en-GB"/>
              <a:t>Investment &amp; saving oriented:-</a:t>
            </a:r>
            <a:endParaRPr lang="en-GB"/>
          </a:p>
          <a:p>
            <a:pPr lvl="0">
              <a:spcBef>
                <a:spcPts val="0"/>
              </a:spcBef>
              <a:buNone/>
            </a:pPr>
            <a:endParaRPr lang="en-GB"/>
          </a:p>
          <a:p>
            <a:pPr lvl="0">
              <a:spcBef>
                <a:spcPts val="0"/>
              </a:spcBef>
              <a:buNone/>
            </a:pPr>
            <a:r>
              <a:rPr lang="en-US" altLang="en-GB"/>
              <a:t>passive policy ....it means a predetermined set of rules that will not alter in response to the changing economic factors. example is of is pegging that is used to stablize our value of currency with respect to the another currency but it can lead to a take away from thar potential we can get if we go in a change with the situations.</a:t>
            </a:r>
            <a:endParaRPr lang="en-US" altLang="en-GB"/>
          </a:p>
          <a:p>
            <a:pPr lvl="0">
              <a:spcBef>
                <a:spcPts val="0"/>
              </a:spcBef>
              <a:buNone/>
            </a:pPr>
            <a:r>
              <a:rPr lang="en-US" altLang="en-GB"/>
              <a:t>active policy provide that opportunity to montary policies.</a:t>
            </a:r>
            <a:endParaRPr lang="en-US" altLang="en-GB"/>
          </a:p>
          <a:p>
            <a:pPr lvl="0">
              <a:spcBef>
                <a:spcPts val="0"/>
              </a:spcBef>
              <a:buNone/>
            </a:pPr>
            <a:r>
              <a:rPr lang="en-US" altLang="en-GB"/>
              <a:t>controlled money supply is to control the inflation and money supply for a proper economic growth.</a:t>
            </a:r>
            <a:endParaRPr lang="en-US" altLang="en-GB"/>
          </a:p>
          <a:p>
            <a:pPr lvl="0">
              <a:spcBef>
                <a:spcPts val="0"/>
              </a:spcBef>
              <a:buNone/>
            </a:pPr>
            <a:r>
              <a:rPr lang="en-US" altLang="en-GB"/>
              <a:t>seasoned variations means same as active policies as we are changing our policies acording to the situations. Flexibility also define that and investement and saving means whenever central bank want to save money more to reduce the money supply policies will be contractionary otherwise expansionary.</a:t>
            </a:r>
            <a:endParaRPr lang="en-US" altLang="en-GB"/>
          </a:p>
          <a:p>
            <a:pPr lvl="0" rtl="0">
              <a:spcBef>
                <a:spcPts val="0"/>
              </a:spcBef>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2" name="Shape 312"/>
        <p:cNvGrpSpPr/>
        <p:nvPr/>
      </p:nvGrpSpPr>
      <p:grpSpPr>
        <a:xfrm>
          <a:off x="0" y="0"/>
          <a:ext cx="0" cy="0"/>
          <a:chOff x="0" y="0"/>
          <a:chExt cx="0" cy="0"/>
        </a:xfrm>
      </p:grpSpPr>
      <p:sp>
        <p:nvSpPr>
          <p:cNvPr id="313" name="Shape 313"/>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314" name="Shape 314"/>
          <p:cNvSpPr txBox="1"/>
          <p:nvPr>
            <p:ph type="body" idx="1"/>
          </p:nvPr>
        </p:nvSpPr>
        <p:spPr>
          <a:xfrm>
            <a:off x="685800" y="4343400"/>
            <a:ext cx="5486400" cy="4114800"/>
          </a:xfrm>
          <a:prstGeom prst="rect">
            <a:avLst/>
          </a:prstGeom>
        </p:spPr>
        <p:txBody>
          <a:bodyPr lIns="91425" tIns="91425" rIns="91425" bIns="91425" anchor="t" anchorCtr="0">
            <a:noAutofit/>
          </a:bodyPr>
          <a:lstStyle/>
          <a:p>
            <a:pPr lvl="0" rtl="0">
              <a:lnSpc>
                <a:spcPct val="115000"/>
              </a:lnSpc>
              <a:spcBef>
                <a:spcPts val="0"/>
              </a:spcBef>
              <a:spcAft>
                <a:spcPts val="1600"/>
              </a:spcAft>
              <a:buClr>
                <a:schemeClr val="dk1"/>
              </a:buClr>
              <a:buSzPct val="79000"/>
              <a:buFont typeface="Arial" panose="020B0604020202020204"/>
              <a:buNone/>
            </a:pPr>
            <a:r>
              <a:rPr lang="en-GB" sz="1400" u="sng">
                <a:solidFill>
                  <a:schemeClr val="dk2"/>
                </a:solidFill>
                <a:latin typeface="Muli" panose="00000500000000000000"/>
                <a:ea typeface="Muli" panose="00000500000000000000"/>
                <a:cs typeface="Muli" panose="00000500000000000000"/>
                <a:sym typeface="Muli" panose="00000500000000000000"/>
              </a:rPr>
              <a:t>EXPANSIVE APPROACH</a:t>
            </a:r>
            <a:endParaRPr lang="en-GB" sz="1400" u="sng">
              <a:solidFill>
                <a:schemeClr val="dk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Clr>
                <a:schemeClr val="dk1"/>
              </a:buClr>
              <a:buSzPct val="92000"/>
              <a:buFont typeface="Arial" panose="020B0604020202020204"/>
              <a:buNone/>
            </a:pPr>
            <a:r>
              <a:rPr lang="en-GB" sz="1200">
                <a:solidFill>
                  <a:schemeClr val="dk2"/>
                </a:solidFill>
                <a:latin typeface="Muli" panose="00000500000000000000"/>
                <a:ea typeface="Muli" panose="00000500000000000000"/>
                <a:cs typeface="Muli" panose="00000500000000000000"/>
                <a:sym typeface="Muli" panose="00000500000000000000"/>
              </a:rPr>
              <a:t>Monetary Supply                                                                           </a:t>
            </a:r>
            <a:endParaRPr lang="en-GB" sz="1200">
              <a:solidFill>
                <a:schemeClr val="dk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Clr>
                <a:schemeClr val="dk1"/>
              </a:buClr>
              <a:buSzPct val="92000"/>
              <a:buFont typeface="Arial" panose="020B0604020202020204"/>
              <a:buNone/>
            </a:pPr>
            <a:r>
              <a:rPr lang="en-GB" sz="1200">
                <a:solidFill>
                  <a:schemeClr val="dk2"/>
                </a:solidFill>
                <a:latin typeface="Muli" panose="00000500000000000000"/>
                <a:ea typeface="Muli" panose="00000500000000000000"/>
                <a:cs typeface="Muli" panose="00000500000000000000"/>
                <a:sym typeface="Muli" panose="00000500000000000000"/>
              </a:rPr>
              <a:t>Investment Expenditure</a:t>
            </a:r>
            <a:endParaRPr lang="en-GB" sz="1200">
              <a:solidFill>
                <a:schemeClr val="dk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Clr>
                <a:schemeClr val="dk1"/>
              </a:buClr>
              <a:buSzPct val="92000"/>
              <a:buFont typeface="Arial" panose="020B0604020202020204"/>
              <a:buNone/>
            </a:pPr>
            <a:r>
              <a:rPr lang="en-GB" sz="1200">
                <a:solidFill>
                  <a:schemeClr val="dk2"/>
                </a:solidFill>
                <a:latin typeface="Muli" panose="00000500000000000000"/>
                <a:ea typeface="Muli" panose="00000500000000000000"/>
                <a:cs typeface="Muli" panose="00000500000000000000"/>
                <a:sym typeface="Muli" panose="00000500000000000000"/>
              </a:rPr>
              <a:t>Aggregate Demand</a:t>
            </a:r>
            <a:endParaRPr lang="en-GB" sz="1200">
              <a:solidFill>
                <a:schemeClr val="dk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None/>
            </a:pPr>
            <a:r>
              <a:rPr lang="en-GB" sz="1200">
                <a:solidFill>
                  <a:schemeClr val="dk2"/>
                </a:solidFill>
                <a:latin typeface="Muli" panose="00000500000000000000"/>
                <a:ea typeface="Muli" panose="00000500000000000000"/>
                <a:cs typeface="Muli" panose="00000500000000000000"/>
                <a:sym typeface="Muli" panose="00000500000000000000"/>
              </a:rPr>
              <a:t>Price Level</a:t>
            </a:r>
            <a:endParaRPr lang="en-GB" sz="1200">
              <a:solidFill>
                <a:schemeClr val="dk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None/>
            </a:pPr>
            <a:endParaRPr sz="1200">
              <a:solidFill>
                <a:schemeClr val="dk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None/>
            </a:pPr>
            <a:r>
              <a:rPr lang="en-GB" sz="1400" u="sng">
                <a:solidFill>
                  <a:schemeClr val="dk2"/>
                </a:solidFill>
                <a:latin typeface="Muli" panose="00000500000000000000"/>
                <a:ea typeface="Muli" panose="00000500000000000000"/>
                <a:cs typeface="Muli" panose="00000500000000000000"/>
                <a:sym typeface="Muli" panose="00000500000000000000"/>
              </a:rPr>
              <a:t>TIGHT APPROACH</a:t>
            </a:r>
            <a:endParaRPr lang="en-GB" sz="1400" u="sng">
              <a:solidFill>
                <a:schemeClr val="dk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None/>
            </a:pPr>
            <a:r>
              <a:rPr lang="en-GB" sz="1200">
                <a:solidFill>
                  <a:schemeClr val="dk2"/>
                </a:solidFill>
                <a:latin typeface="Muli" panose="00000500000000000000"/>
                <a:ea typeface="Muli" panose="00000500000000000000"/>
                <a:cs typeface="Muli" panose="00000500000000000000"/>
                <a:sym typeface="Muli" panose="00000500000000000000"/>
              </a:rPr>
              <a:t>Interest Rates</a:t>
            </a:r>
            <a:endParaRPr lang="en-GB" sz="1200">
              <a:solidFill>
                <a:schemeClr val="dk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None/>
            </a:pPr>
            <a:r>
              <a:rPr lang="en-GB" sz="1200">
                <a:solidFill>
                  <a:schemeClr val="dk2"/>
                </a:solidFill>
                <a:latin typeface="Muli" panose="00000500000000000000"/>
                <a:ea typeface="Muli" panose="00000500000000000000"/>
                <a:cs typeface="Muli" panose="00000500000000000000"/>
                <a:sym typeface="Muli" panose="00000500000000000000"/>
              </a:rPr>
              <a:t>CRR Increase</a:t>
            </a:r>
            <a:endParaRPr lang="en-GB" sz="1200">
              <a:solidFill>
                <a:schemeClr val="dk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None/>
            </a:pPr>
            <a:r>
              <a:rPr lang="en-GB" sz="1200">
                <a:solidFill>
                  <a:schemeClr val="dk2"/>
                </a:solidFill>
                <a:latin typeface="Muli" panose="00000500000000000000"/>
                <a:ea typeface="Muli" panose="00000500000000000000"/>
                <a:cs typeface="Muli" panose="00000500000000000000"/>
                <a:sym typeface="Muli" panose="00000500000000000000"/>
              </a:rPr>
              <a:t>Repo Rate</a:t>
            </a:r>
            <a:endParaRPr lang="en-GB" sz="1200">
              <a:solidFill>
                <a:schemeClr val="dk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None/>
            </a:pPr>
            <a:r>
              <a:rPr lang="en-GB" sz="1200">
                <a:solidFill>
                  <a:schemeClr val="dk2"/>
                </a:solidFill>
                <a:latin typeface="Muli" panose="00000500000000000000"/>
                <a:ea typeface="Muli" panose="00000500000000000000"/>
                <a:cs typeface="Muli" panose="00000500000000000000"/>
                <a:sym typeface="Muli" panose="00000500000000000000"/>
              </a:rPr>
              <a:t>Bank Rate</a:t>
            </a:r>
            <a:endParaRPr lang="en-GB" sz="1200">
              <a:solidFill>
                <a:schemeClr val="dk2"/>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spcAft>
                <a:spcPts val="1600"/>
              </a:spcAft>
              <a:buClr>
                <a:schemeClr val="dk1"/>
              </a:buClr>
              <a:buSzPct val="92000"/>
              <a:buFont typeface="Arial" panose="020B0604020202020204"/>
              <a:buNone/>
            </a:pPr>
            <a:r>
              <a:rPr lang="en-GB" sz="1200">
                <a:solidFill>
                  <a:schemeClr val="dk2"/>
                </a:solidFill>
                <a:latin typeface="Muli" panose="00000500000000000000"/>
                <a:ea typeface="Muli" panose="00000500000000000000"/>
                <a:cs typeface="Muli" panose="00000500000000000000"/>
                <a:sym typeface="Muli" panose="00000500000000000000"/>
              </a:rPr>
              <a:t>http://www.multiforex.org/wp-content/uploads/2017/02/lose-money.png</a:t>
            </a:r>
            <a:endParaRPr lang="en-GB" sz="1200">
              <a:solidFill>
                <a:schemeClr val="dk2"/>
              </a:solidFill>
              <a:latin typeface="Muli" panose="00000500000000000000"/>
              <a:ea typeface="Muli" panose="00000500000000000000"/>
              <a:cs typeface="Muli" panose="00000500000000000000"/>
              <a:sym typeface="Muli" panose="0000050000000000000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1" name="Shape 321"/>
        <p:cNvGrpSpPr/>
        <p:nvPr/>
      </p:nvGrpSpPr>
      <p:grpSpPr>
        <a:xfrm>
          <a:off x="0" y="0"/>
          <a:ext cx="0" cy="0"/>
          <a:chOff x="0" y="0"/>
          <a:chExt cx="0" cy="0"/>
        </a:xfrm>
      </p:grpSpPr>
      <p:sp>
        <p:nvSpPr>
          <p:cNvPr id="322" name="Shape 322"/>
          <p:cNvSpPr/>
          <p:nvPr>
            <p:ph type="sldImg" idx="2"/>
          </p:nvPr>
        </p:nvSpPr>
        <p:spPr>
          <a:xfrm>
            <a:off x="381300" y="685800"/>
            <a:ext cx="6096000" cy="3429000"/>
          </a:xfrm>
          <a:custGeom>
            <a:avLst/>
            <a:gdLst/>
            <a:ahLst/>
            <a:cxnLst/>
            <a:pathLst>
              <a:path w="120000" h="120000" extrusionOk="0">
                <a:moveTo>
                  <a:pt x="0" y="0"/>
                </a:moveTo>
                <a:lnTo>
                  <a:pt x="120000" y="0"/>
                </a:lnTo>
                <a:lnTo>
                  <a:pt x="120000" y="120000"/>
                </a:lnTo>
                <a:lnTo>
                  <a:pt x="0" y="120000"/>
                </a:lnTo>
                <a:close/>
              </a:path>
            </a:pathLst>
          </a:custGeom>
        </p:spPr>
      </p:sp>
      <p:sp>
        <p:nvSpPr>
          <p:cNvPr id="323" name="Shape 323"/>
          <p:cNvSpPr txBox="1"/>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u="sng">
                <a:solidFill>
                  <a:schemeClr val="hlink"/>
                </a:solidFill>
                <a:hlinkClick r:id="rId3"/>
              </a:rPr>
              <a:t>https://images-na.ssl-images-amazon.com/images/I/417012vNfpL.jpg</a:t>
            </a:r>
            <a:endParaRPr lang="en-GB" u="sng">
              <a:solidFill>
                <a:schemeClr val="hlink"/>
              </a:solidFill>
            </a:endParaRPr>
          </a:p>
          <a:p>
            <a:pPr lvl="0">
              <a:spcBef>
                <a:spcPts val="0"/>
              </a:spcBef>
              <a:buNone/>
            </a:pPr>
            <a:r>
              <a:rPr lang="en-GB" u="sng">
                <a:solidFill>
                  <a:schemeClr val="hlink"/>
                </a:solidFill>
                <a:hlinkClick r:id="rId4"/>
              </a:rPr>
              <a:t>https://img.clipartfest.com/8246a47bba9dc5bbb633a38cf0680213_coins-stack-png-clipart-clipart-coins-transparent-background_2080-2560.png</a:t>
            </a:r>
            <a:endParaRPr lang="en-GB" u="sng">
              <a:solidFill>
                <a:schemeClr val="hlink"/>
              </a:solidFill>
            </a:endParaRPr>
          </a:p>
          <a:p>
            <a:pPr lvl="0">
              <a:spcBef>
                <a:spcPts val="0"/>
              </a:spcBef>
              <a:buClr>
                <a:schemeClr val="dk1"/>
              </a:buClr>
              <a:buSzPct val="52000"/>
              <a:buFont typeface="Arial" panose="020B0604020202020204"/>
              <a:buNone/>
            </a:pPr>
            <a:r>
              <a:rPr lang="en-US" altLang="en-GB" sz="2100">
                <a:solidFill>
                  <a:schemeClr val="dk1"/>
                </a:solidFill>
                <a:latin typeface="Cambria" panose="02040503050406030204"/>
                <a:ea typeface="Cambria" panose="02040503050406030204"/>
                <a:cs typeface="Cambria" panose="02040503050406030204"/>
                <a:sym typeface="Cambria" panose="02040503050406030204"/>
              </a:rPr>
              <a:t>money policy is to control the money supply and to control the inflation but what is inflation and how it is fatal for an economy.</a:t>
            </a:r>
            <a:endParaRPr lang="en-US" altLang="en-GB" sz="2100">
              <a:solidFill>
                <a:schemeClr val="dk1"/>
              </a:solidFill>
              <a:latin typeface="Cambria" panose="02040503050406030204"/>
              <a:ea typeface="Cambria" panose="02040503050406030204"/>
              <a:cs typeface="Cambria" panose="02040503050406030204"/>
              <a:sym typeface="Cambria" panose="02040503050406030204"/>
            </a:endParaRPr>
          </a:p>
          <a:p>
            <a:pPr lvl="0">
              <a:spcBef>
                <a:spcPts val="0"/>
              </a:spcBef>
              <a:buClr>
                <a:schemeClr val="dk1"/>
              </a:buClr>
              <a:buSzPct val="52000"/>
              <a:buFont typeface="Arial" panose="020B0604020202020204"/>
              <a:buNone/>
            </a:pPr>
            <a:r>
              <a:rPr lang="en-US" altLang="en-GB" sz="2100">
                <a:solidFill>
                  <a:schemeClr val="dk1"/>
                </a:solidFill>
                <a:latin typeface="Cambria" panose="02040503050406030204"/>
                <a:ea typeface="Cambria" panose="02040503050406030204"/>
                <a:cs typeface="Cambria" panose="02040503050406030204"/>
                <a:sym typeface="Cambria" panose="02040503050406030204"/>
              </a:rPr>
              <a:t>So Inflation is a general increase in the price of basket of goods over a period of time . “basket of goods ”so inflation is not defined for an individual good. It is fatal for economic growth as if there is too much money supply in the economy then demands will increase for goods so prices will go higher and the value of money will go down. BUT a less and sustained inflation is necessary for economic growth because it will assure an controlled sufficient money supply in the market increasing employment and GDP.</a:t>
            </a:r>
            <a:endParaRPr lang="en-US" altLang="en-GB" sz="2100">
              <a:solidFill>
                <a:schemeClr val="dk1"/>
              </a:solidFill>
              <a:latin typeface="Cambria" panose="02040503050406030204"/>
              <a:ea typeface="Cambria" panose="02040503050406030204"/>
              <a:cs typeface="Cambria" panose="02040503050406030204"/>
              <a:sym typeface="Cambria" panose="020405030504060302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dk1"/>
        </a:solidFill>
        <a:effectLst/>
      </p:bgPr>
    </p:bg>
    <p:spTree>
      <p:nvGrpSpPr>
        <p:cNvPr id="9" name="Shape 9"/>
        <p:cNvGrpSpPr/>
        <p:nvPr/>
      </p:nvGrpSpPr>
      <p:grpSpPr>
        <a:xfrm>
          <a:off x="0" y="0"/>
          <a:ext cx="0" cy="0"/>
          <a:chOff x="0" y="0"/>
          <a:chExt cx="0" cy="0"/>
        </a:xfrm>
      </p:grpSpPr>
      <p:grpSp>
        <p:nvGrpSpPr>
          <p:cNvPr id="10" name="Shape 10"/>
          <p:cNvGrpSpPr/>
          <p:nvPr/>
        </p:nvGrpSpPr>
        <p:grpSpPr>
          <a:xfrm>
            <a:off x="6098378" y="4"/>
            <a:ext cx="3045625" cy="2030570"/>
            <a:chOff x="6098378" y="4"/>
            <a:chExt cx="3045625" cy="2030570"/>
          </a:xfrm>
        </p:grpSpPr>
        <p:sp>
          <p:nvSpPr>
            <p:cNvPr id="11" name="Shape 11"/>
            <p:cNvSpPr/>
            <p:nvPr/>
          </p:nvSpPr>
          <p:spPr>
            <a:xfrm>
              <a:off x="8128803" y="15"/>
              <a:ext cx="1015200" cy="1015200"/>
            </a:xfrm>
            <a:prstGeom prst="rect">
              <a:avLst/>
            </a:prstGeom>
            <a:solidFill>
              <a:schemeClr val="accent1"/>
            </a:solidFill>
            <a:ln>
              <a:noFill/>
            </a:ln>
          </p:spPr>
          <p:txBody>
            <a:bodyPr lIns="91425" tIns="91425" rIns="91425" bIns="91425" anchor="ctr" anchorCtr="0">
              <a:noAutofit/>
            </a:bodyPr>
            <a:lstStyle/>
            <a:p>
              <a:pPr lvl="0">
                <a:spcBef>
                  <a:spcPts val="0"/>
                </a:spcBef>
                <a:buNone/>
              </a:pPr>
            </a:p>
          </p:txBody>
        </p:sp>
        <p:sp>
          <p:nvSpPr>
            <p:cNvPr id="12" name="Shape 12"/>
            <p:cNvSpPr/>
            <p:nvPr/>
          </p:nvSpPr>
          <p:spPr>
            <a:xfrm flipH="1">
              <a:off x="7113463" y="4"/>
              <a:ext cx="1015200" cy="1015200"/>
            </a:xfrm>
            <a:prstGeom prst="rtTriangle">
              <a:avLst/>
            </a:prstGeom>
            <a:solidFill>
              <a:schemeClr val="accent2"/>
            </a:solidFill>
            <a:ln>
              <a:noFill/>
            </a:ln>
          </p:spPr>
          <p:txBody>
            <a:bodyPr lIns="91425" tIns="91425" rIns="91425" bIns="91425" anchor="ctr" anchorCtr="0">
              <a:noAutofit/>
            </a:bodyPr>
            <a:lstStyle/>
            <a:p>
              <a:pPr lvl="0">
                <a:spcBef>
                  <a:spcPts val="0"/>
                </a:spcBef>
                <a:buNone/>
              </a:pPr>
            </a:p>
          </p:txBody>
        </p:sp>
        <p:sp>
          <p:nvSpPr>
            <p:cNvPr id="13" name="Shape 13"/>
            <p:cNvSpPr/>
            <p:nvPr/>
          </p:nvSpPr>
          <p:spPr>
            <a:xfrm rot="10800000" flipH="1">
              <a:off x="7113588" y="106"/>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p>
          </p:txBody>
        </p:sp>
        <p:sp>
          <p:nvSpPr>
            <p:cNvPr id="14" name="Shape 14"/>
            <p:cNvSpPr/>
            <p:nvPr/>
          </p:nvSpPr>
          <p:spPr>
            <a:xfrm rot="10800000">
              <a:off x="6098378" y="96"/>
              <a:ext cx="1015200" cy="1015200"/>
            </a:xfrm>
            <a:prstGeom prst="rtTriangle">
              <a:avLst/>
            </a:prstGeom>
            <a:solidFill>
              <a:schemeClr val="accent1"/>
            </a:solidFill>
            <a:ln>
              <a:noFill/>
            </a:ln>
          </p:spPr>
          <p:txBody>
            <a:bodyPr lIns="91425" tIns="91425" rIns="91425" bIns="91425" anchor="ctr" anchorCtr="0">
              <a:noAutofit/>
            </a:bodyPr>
            <a:lstStyle/>
            <a:p>
              <a:pPr lvl="0">
                <a:spcBef>
                  <a:spcPts val="0"/>
                </a:spcBef>
                <a:buNone/>
              </a:pPr>
            </a:p>
          </p:txBody>
        </p:sp>
        <p:sp>
          <p:nvSpPr>
            <p:cNvPr id="15" name="Shape 15"/>
            <p:cNvSpPr/>
            <p:nvPr/>
          </p:nvSpPr>
          <p:spPr>
            <a:xfrm rot="10800000">
              <a:off x="8128789" y="1015375"/>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p>
          </p:txBody>
        </p:sp>
      </p:grpSp>
      <p:sp>
        <p:nvSpPr>
          <p:cNvPr id="16" name="Shape 16"/>
          <p:cNvSpPr txBox="1"/>
          <p:nvPr>
            <p:ph type="ctrTitle"/>
          </p:nvPr>
        </p:nvSpPr>
        <p:spPr>
          <a:xfrm>
            <a:off x="598100" y="1775222"/>
            <a:ext cx="8222100" cy="838800"/>
          </a:xfrm>
          <a:prstGeom prst="rect">
            <a:avLst/>
          </a:prstGeom>
        </p:spPr>
        <p:txBody>
          <a:bodyPr lIns="91425" tIns="91425" rIns="91425" bIns="91425" anchor="b" anchorCtr="0"/>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p:txBody>
      </p:sp>
      <p:sp>
        <p:nvSpPr>
          <p:cNvPr id="17" name="Shape 17"/>
          <p:cNvSpPr txBox="1"/>
          <p:nvPr>
            <p:ph type="subTitle" idx="1"/>
          </p:nvPr>
        </p:nvSpPr>
        <p:spPr>
          <a:xfrm>
            <a:off x="598088" y="2715912"/>
            <a:ext cx="8222100" cy="432900"/>
          </a:xfrm>
          <a:prstGeom prst="rect">
            <a:avLst/>
          </a:prstGeom>
        </p:spPr>
        <p:txBody>
          <a:bodyPr lIns="91425" tIns="91425" rIns="91425" bIns="91425" anchor="t" anchorCtr="0"/>
          <a:lstStyle>
            <a:lvl1pPr lvl="0">
              <a:lnSpc>
                <a:spcPct val="100000"/>
              </a:lnSpc>
              <a:spcBef>
                <a:spcPts val="0"/>
              </a:spcBef>
              <a:spcAft>
                <a:spcPts val="0"/>
              </a:spcAft>
              <a:buClr>
                <a:schemeClr val="lt1"/>
              </a:buClr>
              <a:buSzPct val="100000"/>
              <a:buNone/>
              <a:defRPr sz="2100">
                <a:solidFill>
                  <a:schemeClr val="lt1"/>
                </a:solidFill>
              </a:defRPr>
            </a:lvl1pPr>
            <a:lvl2pPr lvl="1">
              <a:lnSpc>
                <a:spcPct val="100000"/>
              </a:lnSpc>
              <a:spcBef>
                <a:spcPts val="0"/>
              </a:spcBef>
              <a:spcAft>
                <a:spcPts val="0"/>
              </a:spcAft>
              <a:buClr>
                <a:schemeClr val="lt1"/>
              </a:buClr>
              <a:buSzPct val="100000"/>
              <a:buNone/>
              <a:defRPr sz="2100">
                <a:solidFill>
                  <a:schemeClr val="lt1"/>
                </a:solidFill>
              </a:defRPr>
            </a:lvl2pPr>
            <a:lvl3pPr lvl="2">
              <a:lnSpc>
                <a:spcPct val="100000"/>
              </a:lnSpc>
              <a:spcBef>
                <a:spcPts val="0"/>
              </a:spcBef>
              <a:spcAft>
                <a:spcPts val="0"/>
              </a:spcAft>
              <a:buClr>
                <a:schemeClr val="lt1"/>
              </a:buClr>
              <a:buSzPct val="100000"/>
              <a:buNone/>
              <a:defRPr sz="2100">
                <a:solidFill>
                  <a:schemeClr val="lt1"/>
                </a:solidFill>
              </a:defRPr>
            </a:lvl3pPr>
            <a:lvl4pPr lvl="3">
              <a:lnSpc>
                <a:spcPct val="100000"/>
              </a:lnSpc>
              <a:spcBef>
                <a:spcPts val="0"/>
              </a:spcBef>
              <a:spcAft>
                <a:spcPts val="0"/>
              </a:spcAft>
              <a:buClr>
                <a:schemeClr val="lt1"/>
              </a:buClr>
              <a:buSzPct val="100000"/>
              <a:buNone/>
              <a:defRPr sz="2100">
                <a:solidFill>
                  <a:schemeClr val="lt1"/>
                </a:solidFill>
              </a:defRPr>
            </a:lvl4pPr>
            <a:lvl5pPr lvl="4">
              <a:lnSpc>
                <a:spcPct val="100000"/>
              </a:lnSpc>
              <a:spcBef>
                <a:spcPts val="0"/>
              </a:spcBef>
              <a:spcAft>
                <a:spcPts val="0"/>
              </a:spcAft>
              <a:buClr>
                <a:schemeClr val="lt1"/>
              </a:buClr>
              <a:buSzPct val="100000"/>
              <a:buNone/>
              <a:defRPr sz="2100">
                <a:solidFill>
                  <a:schemeClr val="lt1"/>
                </a:solidFill>
              </a:defRPr>
            </a:lvl5pPr>
            <a:lvl6pPr lvl="5">
              <a:lnSpc>
                <a:spcPct val="100000"/>
              </a:lnSpc>
              <a:spcBef>
                <a:spcPts val="0"/>
              </a:spcBef>
              <a:spcAft>
                <a:spcPts val="0"/>
              </a:spcAft>
              <a:buClr>
                <a:schemeClr val="lt1"/>
              </a:buClr>
              <a:buSzPct val="100000"/>
              <a:buNone/>
              <a:defRPr sz="2100">
                <a:solidFill>
                  <a:schemeClr val="lt1"/>
                </a:solidFill>
              </a:defRPr>
            </a:lvl6pPr>
            <a:lvl7pPr lvl="6">
              <a:lnSpc>
                <a:spcPct val="100000"/>
              </a:lnSpc>
              <a:spcBef>
                <a:spcPts val="0"/>
              </a:spcBef>
              <a:spcAft>
                <a:spcPts val="0"/>
              </a:spcAft>
              <a:buClr>
                <a:schemeClr val="lt1"/>
              </a:buClr>
              <a:buSzPct val="100000"/>
              <a:buNone/>
              <a:defRPr sz="2100">
                <a:solidFill>
                  <a:schemeClr val="lt1"/>
                </a:solidFill>
              </a:defRPr>
            </a:lvl7pPr>
            <a:lvl8pPr lvl="7">
              <a:lnSpc>
                <a:spcPct val="100000"/>
              </a:lnSpc>
              <a:spcBef>
                <a:spcPts val="0"/>
              </a:spcBef>
              <a:spcAft>
                <a:spcPts val="0"/>
              </a:spcAft>
              <a:buClr>
                <a:schemeClr val="lt1"/>
              </a:buClr>
              <a:buSzPct val="100000"/>
              <a:buNone/>
              <a:defRPr sz="2100">
                <a:solidFill>
                  <a:schemeClr val="lt1"/>
                </a:solidFill>
              </a:defRPr>
            </a:lvl8pPr>
            <a:lvl9pPr lvl="8">
              <a:lnSpc>
                <a:spcPct val="100000"/>
              </a:lnSpc>
              <a:spcBef>
                <a:spcPts val="0"/>
              </a:spcBef>
              <a:spcAft>
                <a:spcPts val="0"/>
              </a:spcAft>
              <a:buClr>
                <a:schemeClr val="lt1"/>
              </a:buClr>
              <a:buSzPct val="100000"/>
              <a:buNone/>
              <a:defRPr sz="2100">
                <a:solidFill>
                  <a:schemeClr val="lt1"/>
                </a:solidFill>
              </a:defRPr>
            </a:lvl9pPr>
          </a:lstStyle>
          <a:p/>
        </p:txBody>
      </p:sp>
      <p:sp>
        <p:nvSpPr>
          <p:cNvPr id="18" name="Shape 18"/>
          <p:cNvSpPr txBox="1"/>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dk1"/>
        </a:solidFill>
        <a:effectLst/>
      </p:bgPr>
    </p:bg>
    <p:spTree>
      <p:nvGrpSpPr>
        <p:cNvPr id="69" name="Shape 69"/>
        <p:cNvGrpSpPr/>
        <p:nvPr/>
      </p:nvGrpSpPr>
      <p:grpSpPr>
        <a:xfrm>
          <a:off x="0" y="0"/>
          <a:ext cx="0" cy="0"/>
          <a:chOff x="0" y="0"/>
          <a:chExt cx="0" cy="0"/>
        </a:xfrm>
      </p:grpSpPr>
      <p:grpSp>
        <p:nvGrpSpPr>
          <p:cNvPr id="70" name="Shape 70"/>
          <p:cNvGrpSpPr/>
          <p:nvPr/>
        </p:nvGrpSpPr>
        <p:grpSpPr>
          <a:xfrm>
            <a:off x="6098378" y="4"/>
            <a:ext cx="3045625" cy="2030570"/>
            <a:chOff x="6098378" y="4"/>
            <a:chExt cx="3045625" cy="2030570"/>
          </a:xfrm>
        </p:grpSpPr>
        <p:sp>
          <p:nvSpPr>
            <p:cNvPr id="71" name="Shape 71"/>
            <p:cNvSpPr/>
            <p:nvPr/>
          </p:nvSpPr>
          <p:spPr>
            <a:xfrm>
              <a:off x="8128803" y="15"/>
              <a:ext cx="1015200" cy="1015200"/>
            </a:xfrm>
            <a:prstGeom prst="rect">
              <a:avLst/>
            </a:prstGeom>
            <a:solidFill>
              <a:schemeClr val="accent1"/>
            </a:solidFill>
            <a:ln>
              <a:noFill/>
            </a:ln>
          </p:spPr>
          <p:txBody>
            <a:bodyPr lIns="91425" tIns="91425" rIns="91425" bIns="91425" anchor="ctr" anchorCtr="0">
              <a:noAutofit/>
            </a:bodyPr>
            <a:lstStyle/>
            <a:p>
              <a:pPr lvl="0">
                <a:spcBef>
                  <a:spcPts val="0"/>
                </a:spcBef>
                <a:buNone/>
              </a:pPr>
            </a:p>
          </p:txBody>
        </p:sp>
        <p:sp>
          <p:nvSpPr>
            <p:cNvPr id="72" name="Shape 72"/>
            <p:cNvSpPr/>
            <p:nvPr/>
          </p:nvSpPr>
          <p:spPr>
            <a:xfrm flipH="1">
              <a:off x="7113463" y="4"/>
              <a:ext cx="1015200" cy="1015200"/>
            </a:xfrm>
            <a:prstGeom prst="rtTriangle">
              <a:avLst/>
            </a:prstGeom>
            <a:solidFill>
              <a:schemeClr val="accent2"/>
            </a:solidFill>
            <a:ln>
              <a:noFill/>
            </a:ln>
          </p:spPr>
          <p:txBody>
            <a:bodyPr lIns="91425" tIns="91425" rIns="91425" bIns="91425" anchor="ctr" anchorCtr="0">
              <a:noAutofit/>
            </a:bodyPr>
            <a:lstStyle/>
            <a:p>
              <a:pPr lvl="0">
                <a:spcBef>
                  <a:spcPts val="0"/>
                </a:spcBef>
                <a:buNone/>
              </a:pPr>
            </a:p>
          </p:txBody>
        </p:sp>
        <p:sp>
          <p:nvSpPr>
            <p:cNvPr id="73" name="Shape 73"/>
            <p:cNvSpPr/>
            <p:nvPr/>
          </p:nvSpPr>
          <p:spPr>
            <a:xfrm rot="10800000" flipH="1">
              <a:off x="7113588" y="106"/>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p>
          </p:txBody>
        </p:sp>
        <p:sp>
          <p:nvSpPr>
            <p:cNvPr id="74" name="Shape 74"/>
            <p:cNvSpPr/>
            <p:nvPr/>
          </p:nvSpPr>
          <p:spPr>
            <a:xfrm rot="10800000">
              <a:off x="6098378" y="96"/>
              <a:ext cx="1015200" cy="1015200"/>
            </a:xfrm>
            <a:prstGeom prst="rtTriangle">
              <a:avLst/>
            </a:prstGeom>
            <a:solidFill>
              <a:schemeClr val="accent1"/>
            </a:solidFill>
            <a:ln>
              <a:noFill/>
            </a:ln>
          </p:spPr>
          <p:txBody>
            <a:bodyPr lIns="91425" tIns="91425" rIns="91425" bIns="91425" anchor="ctr" anchorCtr="0">
              <a:noAutofit/>
            </a:bodyPr>
            <a:lstStyle/>
            <a:p>
              <a:pPr lvl="0">
                <a:spcBef>
                  <a:spcPts val="0"/>
                </a:spcBef>
                <a:buNone/>
              </a:pPr>
            </a:p>
          </p:txBody>
        </p:sp>
        <p:sp>
          <p:nvSpPr>
            <p:cNvPr id="75" name="Shape 75"/>
            <p:cNvSpPr/>
            <p:nvPr/>
          </p:nvSpPr>
          <p:spPr>
            <a:xfrm rot="10800000">
              <a:off x="8128789" y="1015375"/>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p>
          </p:txBody>
        </p:sp>
      </p:grpSp>
      <p:sp>
        <p:nvSpPr>
          <p:cNvPr id="76" name="Shape 76"/>
          <p:cNvSpPr txBox="1"/>
          <p:nvPr>
            <p:ph type="title"/>
          </p:nvPr>
        </p:nvSpPr>
        <p:spPr>
          <a:xfrm>
            <a:off x="311700" y="1256050"/>
            <a:ext cx="8520600" cy="2030700"/>
          </a:xfrm>
          <a:prstGeom prst="rect">
            <a:avLst/>
          </a:prstGeom>
        </p:spPr>
        <p:txBody>
          <a:bodyPr lIns="91425" tIns="91425" rIns="91425" bIns="91425" anchor="b" anchorCtr="0"/>
          <a:lstStyle>
            <a:lvl1pPr lvl="0" algn="ctr">
              <a:spcBef>
                <a:spcPts val="0"/>
              </a:spcBef>
              <a:buClr>
                <a:schemeClr val="lt1"/>
              </a:buClr>
              <a:buSzPct val="100000"/>
              <a:defRPr sz="12000">
                <a:solidFill>
                  <a:schemeClr val="lt1"/>
                </a:solidFill>
              </a:defRPr>
            </a:lvl1pPr>
            <a:lvl2pPr lvl="1" algn="ctr">
              <a:spcBef>
                <a:spcPts val="0"/>
              </a:spcBef>
              <a:buClr>
                <a:schemeClr val="lt1"/>
              </a:buClr>
              <a:buSzPct val="100000"/>
              <a:defRPr sz="12000">
                <a:solidFill>
                  <a:schemeClr val="lt1"/>
                </a:solidFill>
              </a:defRPr>
            </a:lvl2pPr>
            <a:lvl3pPr lvl="2" algn="ctr">
              <a:spcBef>
                <a:spcPts val="0"/>
              </a:spcBef>
              <a:buClr>
                <a:schemeClr val="lt1"/>
              </a:buClr>
              <a:buSzPct val="100000"/>
              <a:defRPr sz="12000">
                <a:solidFill>
                  <a:schemeClr val="lt1"/>
                </a:solidFill>
              </a:defRPr>
            </a:lvl3pPr>
            <a:lvl4pPr lvl="3" algn="ctr">
              <a:spcBef>
                <a:spcPts val="0"/>
              </a:spcBef>
              <a:buClr>
                <a:schemeClr val="lt1"/>
              </a:buClr>
              <a:buSzPct val="100000"/>
              <a:defRPr sz="12000">
                <a:solidFill>
                  <a:schemeClr val="lt1"/>
                </a:solidFill>
              </a:defRPr>
            </a:lvl4pPr>
            <a:lvl5pPr lvl="4" algn="ctr">
              <a:spcBef>
                <a:spcPts val="0"/>
              </a:spcBef>
              <a:buClr>
                <a:schemeClr val="lt1"/>
              </a:buClr>
              <a:buSzPct val="100000"/>
              <a:defRPr sz="12000">
                <a:solidFill>
                  <a:schemeClr val="lt1"/>
                </a:solidFill>
              </a:defRPr>
            </a:lvl5pPr>
            <a:lvl6pPr lvl="5" algn="ctr">
              <a:spcBef>
                <a:spcPts val="0"/>
              </a:spcBef>
              <a:buClr>
                <a:schemeClr val="lt1"/>
              </a:buClr>
              <a:buSzPct val="100000"/>
              <a:defRPr sz="12000">
                <a:solidFill>
                  <a:schemeClr val="lt1"/>
                </a:solidFill>
              </a:defRPr>
            </a:lvl6pPr>
            <a:lvl7pPr lvl="6" algn="ctr">
              <a:spcBef>
                <a:spcPts val="0"/>
              </a:spcBef>
              <a:buClr>
                <a:schemeClr val="lt1"/>
              </a:buClr>
              <a:buSzPct val="100000"/>
              <a:defRPr sz="12000">
                <a:solidFill>
                  <a:schemeClr val="lt1"/>
                </a:solidFill>
              </a:defRPr>
            </a:lvl7pPr>
            <a:lvl8pPr lvl="7" algn="ctr">
              <a:spcBef>
                <a:spcPts val="0"/>
              </a:spcBef>
              <a:buClr>
                <a:schemeClr val="lt1"/>
              </a:buClr>
              <a:buSzPct val="100000"/>
              <a:defRPr sz="12000">
                <a:solidFill>
                  <a:schemeClr val="lt1"/>
                </a:solidFill>
              </a:defRPr>
            </a:lvl8pPr>
            <a:lvl9pPr lvl="8" algn="ctr">
              <a:spcBef>
                <a:spcPts val="0"/>
              </a:spcBef>
              <a:buClr>
                <a:schemeClr val="lt1"/>
              </a:buClr>
              <a:buSzPct val="100000"/>
              <a:defRPr sz="12000">
                <a:solidFill>
                  <a:schemeClr val="lt1"/>
                </a:solidFill>
              </a:defRPr>
            </a:lvl9pPr>
          </a:lstStyle>
          <a:p/>
        </p:txBody>
      </p:sp>
      <p:sp>
        <p:nvSpPr>
          <p:cNvPr id="77" name="Shape 77"/>
          <p:cNvSpPr txBox="1"/>
          <p:nvPr>
            <p:ph type="body" idx="1"/>
          </p:nvPr>
        </p:nvSpPr>
        <p:spPr>
          <a:xfrm>
            <a:off x="311700" y="3369225"/>
            <a:ext cx="8520600" cy="1281900"/>
          </a:xfrm>
          <a:prstGeom prst="rect">
            <a:avLst/>
          </a:prstGeom>
        </p:spPr>
        <p:txBody>
          <a:bodyPr lIns="91425" tIns="91425" rIns="91425" bIns="91425" anchor="t" anchorCtr="0"/>
          <a:lstStyle>
            <a:lvl1pPr lvl="0" algn="ctr">
              <a:spcBef>
                <a:spcPts val="0"/>
              </a:spcBef>
              <a:buClr>
                <a:schemeClr val="lt1"/>
              </a:buClr>
              <a:defRPr>
                <a:solidFill>
                  <a:schemeClr val="lt1"/>
                </a:solidFill>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p:txBody>
      </p:sp>
      <p:sp>
        <p:nvSpPr>
          <p:cNvPr id="78" name="Shape 78"/>
          <p:cNvSpPr txBox="1"/>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79" name="Shape 79"/>
        <p:cNvGrpSpPr/>
        <p:nvPr/>
      </p:nvGrpSpPr>
      <p:grpSpPr>
        <a:xfrm>
          <a:off x="0" y="0"/>
          <a:ext cx="0" cy="0"/>
          <a:chOff x="0" y="0"/>
          <a:chExt cx="0" cy="0"/>
        </a:xfrm>
      </p:grpSpPr>
      <p:sp>
        <p:nvSpPr>
          <p:cNvPr id="80" name="Shape 80"/>
          <p:cNvSpPr txBox="1"/>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solidFill>
                  <a:schemeClr val="dk2"/>
                </a:solidFill>
              </a:rPr>
            </a:fld>
            <a:endParaRPr lang="en-GB">
              <a:solidFill>
                <a:schemeClr val="dk2"/>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slide 1 1">
    <p:bg>
      <p:bgPr>
        <a:noFill/>
        <a:effectLst/>
      </p:bgPr>
    </p:bg>
    <p:spTree>
      <p:nvGrpSpPr>
        <p:cNvPr id="81" name="Shape 81"/>
        <p:cNvGrpSpPr/>
        <p:nvPr/>
      </p:nvGrpSpPr>
      <p:grpSpPr>
        <a:xfrm>
          <a:off x="0" y="0"/>
          <a:ext cx="0" cy="0"/>
          <a:chOff x="0" y="0"/>
          <a:chExt cx="0" cy="0"/>
        </a:xfrm>
      </p:grpSpPr>
      <p:sp>
        <p:nvSpPr>
          <p:cNvPr id="82" name="Shape 82"/>
          <p:cNvSpPr/>
          <p:nvPr/>
        </p:nvSpPr>
        <p:spPr>
          <a:xfrm rot="10800000">
            <a:off x="1404025" y="2548900"/>
            <a:ext cx="3121800" cy="2502300"/>
          </a:xfrm>
          <a:prstGeom prst="parallelogram">
            <a:avLst>
              <a:gd name="adj" fmla="val 55860"/>
            </a:avLst>
          </a:prstGeom>
          <a:solidFill>
            <a:srgbClr val="4E6E9A">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83" name="Shape 83"/>
          <p:cNvSpPr/>
          <p:nvPr/>
        </p:nvSpPr>
        <p:spPr>
          <a:xfrm rot="10800000" flipH="1">
            <a:off x="1404025" y="46600"/>
            <a:ext cx="3121800" cy="2502300"/>
          </a:xfrm>
          <a:prstGeom prst="parallelogram">
            <a:avLst>
              <a:gd name="adj" fmla="val 55860"/>
            </a:avLst>
          </a:prstGeom>
          <a:solidFill>
            <a:srgbClr val="4E6E9A">
              <a:alpha val="80380"/>
            </a:srgbClr>
          </a:solidFill>
          <a:ln>
            <a:noFill/>
          </a:ln>
        </p:spPr>
        <p:txBody>
          <a:bodyPr lIns="91425" tIns="91425" rIns="91425" bIns="91425" anchor="ctr" anchorCtr="0">
            <a:noAutofit/>
          </a:bodyPr>
          <a:lstStyle/>
          <a:p>
            <a:pPr lvl="0">
              <a:spcBef>
                <a:spcPts val="0"/>
              </a:spcBef>
              <a:buNone/>
            </a:pPr>
          </a:p>
        </p:txBody>
      </p:sp>
      <p:sp>
        <p:nvSpPr>
          <p:cNvPr id="84" name="Shape 84"/>
          <p:cNvSpPr txBox="1"/>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sp>
        <p:nvSpPr>
          <p:cNvPr id="85" name="Shape 85"/>
          <p:cNvSpPr/>
          <p:nvPr/>
        </p:nvSpPr>
        <p:spPr>
          <a:xfrm>
            <a:off x="-5850" y="232975"/>
            <a:ext cx="9155700" cy="3296400"/>
          </a:xfrm>
          <a:prstGeom prst="rect">
            <a:avLst/>
          </a:prstGeom>
          <a:solidFill>
            <a:srgbClr val="4C5C64"/>
          </a:solidFill>
          <a:ln>
            <a:noFill/>
          </a:ln>
        </p:spPr>
        <p:txBody>
          <a:bodyPr lIns="91425" tIns="91425" rIns="91425" bIns="91425" anchor="ctr" anchorCtr="0">
            <a:noAutofit/>
          </a:bodyPr>
          <a:lstStyle/>
          <a:p>
            <a:pPr lvl="0">
              <a:spcBef>
                <a:spcPts val="0"/>
              </a:spcBef>
              <a:buNone/>
            </a:pPr>
          </a:p>
        </p:txBody>
      </p:sp>
      <p:sp>
        <p:nvSpPr>
          <p:cNvPr id="86" name="Shape 86"/>
          <p:cNvSpPr/>
          <p:nvPr/>
        </p:nvSpPr>
        <p:spPr>
          <a:xfrm>
            <a:off x="-5850" y="3529375"/>
            <a:ext cx="9155700" cy="1352100"/>
          </a:xfrm>
          <a:prstGeom prst="rect">
            <a:avLst/>
          </a:prstGeom>
          <a:solidFill>
            <a:srgbClr val="38444A"/>
          </a:solidFill>
          <a:ln>
            <a:noFill/>
          </a:ln>
        </p:spPr>
        <p:txBody>
          <a:bodyPr lIns="91425" tIns="91425" rIns="91425" bIns="91425" anchor="ctr" anchorCtr="0">
            <a:noAutofit/>
          </a:bodyPr>
          <a:lstStyle/>
          <a:p>
            <a:pPr lvl="0" rtl="0">
              <a:spcBef>
                <a:spcPts val="0"/>
              </a:spcBef>
              <a:buNone/>
            </a:pPr>
          </a:p>
        </p:txBody>
      </p:sp>
      <p:sp>
        <p:nvSpPr>
          <p:cNvPr id="87" name="Shape 87"/>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88" name="Shape 88"/>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89" name="Shape 89"/>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90" name="Shape 90"/>
          <p:cNvSpPr txBox="1"/>
          <p:nvPr>
            <p:ph type="title"/>
          </p:nvPr>
        </p:nvSpPr>
        <p:spPr>
          <a:xfrm>
            <a:off x="2532625" y="1515700"/>
            <a:ext cx="6424500" cy="801900"/>
          </a:xfrm>
          <a:prstGeom prst="rect">
            <a:avLst/>
          </a:prstGeom>
        </p:spPr>
        <p:txBody>
          <a:bodyPr lIns="91425" tIns="91425" rIns="91425" bIns="91425" anchor="t" anchorCtr="0"/>
          <a:lstStyle>
            <a:lvl1pPr lvl="0" algn="r"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1pPr>
            <a:lvl2pPr lvl="1"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2pPr>
            <a:lvl3pPr lvl="2"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3pPr>
            <a:lvl4pPr lvl="3"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4pPr>
            <a:lvl5pPr lvl="4"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5pPr>
            <a:lvl6pPr lvl="5"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6pPr>
            <a:lvl7pPr lvl="6"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7pPr>
            <a:lvl8pPr lvl="7"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8pPr>
            <a:lvl9pPr lvl="8"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9pPr>
          </a:lstStyle>
          <a:p/>
        </p:txBody>
      </p:sp>
      <p:sp>
        <p:nvSpPr>
          <p:cNvPr id="91" name="Shape 91"/>
          <p:cNvSpPr txBox="1"/>
          <p:nvPr>
            <p:ph type="subTitle" idx="1"/>
          </p:nvPr>
        </p:nvSpPr>
        <p:spPr>
          <a:xfrm>
            <a:off x="4713325" y="2121950"/>
            <a:ext cx="4243800" cy="393600"/>
          </a:xfrm>
          <a:prstGeom prst="rect">
            <a:avLst/>
          </a:prstGeom>
        </p:spPr>
        <p:txBody>
          <a:bodyPr lIns="91425" tIns="91425" rIns="91425" bIns="91425" anchor="t" anchorCtr="0"/>
          <a:lstStyle>
            <a:lvl1pPr lvl="0" algn="r"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1pPr>
            <a:lvl2pPr lvl="1"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2pPr>
            <a:lvl3pPr lvl="2"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3pPr>
            <a:lvl4pPr lvl="3"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4pPr>
            <a:lvl5pPr lvl="4"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5pPr>
            <a:lvl6pPr lvl="5"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6pPr>
            <a:lvl7pPr lvl="6"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7pPr>
            <a:lvl8pPr lvl="7"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8pPr>
            <a:lvl9pPr lvl="8"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9pPr>
          </a:lstStyle>
          <a:p/>
        </p:txBody>
      </p:sp>
      <p:sp>
        <p:nvSpPr>
          <p:cNvPr id="92" name="Shape 92"/>
          <p:cNvSpPr txBox="1"/>
          <p:nvPr>
            <p:ph type="subTitle" idx="2"/>
          </p:nvPr>
        </p:nvSpPr>
        <p:spPr>
          <a:xfrm>
            <a:off x="6444050" y="2503300"/>
            <a:ext cx="2513100" cy="410700"/>
          </a:xfrm>
          <a:prstGeom prst="rect">
            <a:avLst/>
          </a:prstGeom>
        </p:spPr>
        <p:txBody>
          <a:bodyPr lIns="91425" tIns="91425" rIns="91425" bIns="91425" anchor="t" anchorCtr="0"/>
          <a:lstStyle>
            <a:lvl1pPr lvl="0"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1pPr>
            <a:lvl2pPr lvl="1"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2pPr>
            <a:lvl3pPr lvl="2"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3pPr>
            <a:lvl4pPr lvl="3"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4pPr>
            <a:lvl5pPr lvl="4"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5pPr>
            <a:lvl6pPr lvl="5"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6pPr>
            <a:lvl7pPr lvl="6"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7pPr>
            <a:lvl8pPr lvl="7"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8pPr>
            <a:lvl9pPr lvl="8"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and body 1">
    <p:spTree>
      <p:nvGrpSpPr>
        <p:cNvPr id="93" name="Shape 93"/>
        <p:cNvGrpSpPr/>
        <p:nvPr/>
      </p:nvGrpSpPr>
      <p:grpSpPr>
        <a:xfrm>
          <a:off x="0" y="0"/>
          <a:ext cx="0" cy="0"/>
          <a:chOff x="0" y="0"/>
          <a:chExt cx="0" cy="0"/>
        </a:xfrm>
      </p:grpSpPr>
      <p:sp>
        <p:nvSpPr>
          <p:cNvPr id="94" name="Shape 94"/>
          <p:cNvSpPr txBox="1"/>
          <p:nvPr>
            <p:ph type="title"/>
          </p:nvPr>
        </p:nvSpPr>
        <p:spPr>
          <a:xfrm>
            <a:off x="370482" y="445025"/>
            <a:ext cx="8460000" cy="572700"/>
          </a:xfrm>
          <a:prstGeom prst="rect">
            <a:avLst/>
          </a:prstGeom>
        </p:spPr>
        <p:txBody>
          <a:bodyPr lIns="91425" tIns="91425" rIns="91425" bIns="91425" anchor="t" anchorCtr="0"/>
          <a:lstStyle>
            <a:lvl1pPr lvl="0"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1pPr>
            <a:lvl2pPr lvl="1"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2pPr>
            <a:lvl3pPr lvl="2"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3pPr>
            <a:lvl4pPr lvl="3"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4pPr>
            <a:lvl5pPr lvl="4"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5pPr>
            <a:lvl6pPr lvl="5"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6pPr>
            <a:lvl7pPr lvl="6"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7pPr>
            <a:lvl8pPr lvl="7"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8pPr>
            <a:lvl9pPr lvl="8"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9pPr>
          </a:lstStyle>
          <a:p/>
        </p:txBody>
      </p:sp>
      <p:sp>
        <p:nvSpPr>
          <p:cNvPr id="95" name="Shape 95"/>
          <p:cNvSpPr txBox="1"/>
          <p:nvPr>
            <p:ph type="body" idx="1"/>
          </p:nvPr>
        </p:nvSpPr>
        <p:spPr>
          <a:xfrm>
            <a:off x="370475" y="1348400"/>
            <a:ext cx="3891300" cy="3416400"/>
          </a:xfrm>
          <a:prstGeom prst="rect">
            <a:avLst/>
          </a:prstGeom>
        </p:spPr>
        <p:txBody>
          <a:bodyPr lIns="91425" tIns="91425" rIns="91425" bIns="91425" anchor="t" anchorCtr="0"/>
          <a:lstStyle>
            <a:lvl1pPr lvl="0"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1pPr>
            <a:lvl2pPr lvl="1"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2pPr>
            <a:lvl3pPr lvl="2"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3pPr>
            <a:lvl4pPr lvl="3"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4pPr>
            <a:lvl5pPr lvl="4"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5pPr>
            <a:lvl6pPr lvl="5"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6pPr>
            <a:lvl7pPr lvl="6"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7pPr>
            <a:lvl8pPr lvl="7"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8pPr>
            <a:lvl9pPr lvl="8"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9pPr>
          </a:lstStyle>
          <a:p/>
        </p:txBody>
      </p:sp>
      <p:sp>
        <p:nvSpPr>
          <p:cNvPr id="96" name="Shape 96"/>
          <p:cNvSpPr txBox="1"/>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grpSp>
        <p:nvGrpSpPr>
          <p:cNvPr id="97" name="Shape 97"/>
          <p:cNvGrpSpPr/>
          <p:nvPr/>
        </p:nvGrpSpPr>
        <p:grpSpPr>
          <a:xfrm rot="-5400000">
            <a:off x="-47650" y="696877"/>
            <a:ext cx="649714" cy="69000"/>
            <a:chOff x="684762" y="3506750"/>
            <a:chExt cx="3536825" cy="69000"/>
          </a:xfrm>
        </p:grpSpPr>
        <p:sp>
          <p:nvSpPr>
            <p:cNvPr id="98" name="Shape 98"/>
            <p:cNvSpPr/>
            <p:nvPr/>
          </p:nvSpPr>
          <p:spPr>
            <a:xfrm>
              <a:off x="1515449" y="3506750"/>
              <a:ext cx="1003799" cy="69000"/>
            </a:xfrm>
            <a:prstGeom prst="rect">
              <a:avLst/>
            </a:prstGeom>
            <a:solidFill>
              <a:srgbClr val="5477A7"/>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99" name="Shape 99"/>
            <p:cNvSpPr/>
            <p:nvPr/>
          </p:nvSpPr>
          <p:spPr>
            <a:xfrm>
              <a:off x="684762" y="3506750"/>
              <a:ext cx="830700" cy="69000"/>
            </a:xfrm>
            <a:prstGeom prst="rect">
              <a:avLst/>
            </a:prstGeom>
            <a:solidFill>
              <a:srgbClr val="4E6E9A"/>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00" name="Shape 100"/>
            <p:cNvSpPr/>
            <p:nvPr/>
          </p:nvSpPr>
          <p:spPr>
            <a:xfrm>
              <a:off x="3438287" y="3506750"/>
              <a:ext cx="783300" cy="69000"/>
            </a:xfrm>
            <a:prstGeom prst="rect">
              <a:avLst/>
            </a:prstGeom>
            <a:solidFill>
              <a:srgbClr val="648DC6"/>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01" name="Shape 101"/>
            <p:cNvSpPr/>
            <p:nvPr/>
          </p:nvSpPr>
          <p:spPr>
            <a:xfrm>
              <a:off x="2519143" y="3506750"/>
              <a:ext cx="918900" cy="69000"/>
            </a:xfrm>
            <a:prstGeom prst="rect">
              <a:avLst/>
            </a:prstGeom>
            <a:solidFill>
              <a:srgbClr val="5A7FB3"/>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102" name="Shape 102"/>
          <p:cNvSpPr txBox="1"/>
          <p:nvPr>
            <p:ph type="subTitle" idx="2"/>
          </p:nvPr>
        </p:nvSpPr>
        <p:spPr>
          <a:xfrm>
            <a:off x="370482" y="941525"/>
            <a:ext cx="8460000" cy="393600"/>
          </a:xfrm>
          <a:prstGeom prst="rect">
            <a:avLst/>
          </a:prstGeom>
        </p:spPr>
        <p:txBody>
          <a:bodyPr lIns="91425" tIns="91425" rIns="91425" bIns="91425" anchor="t" anchorCtr="0"/>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p:txBody>
      </p:sp>
      <p:sp>
        <p:nvSpPr>
          <p:cNvPr id="103" name="Shape 103"/>
          <p:cNvSpPr txBox="1"/>
          <p:nvPr>
            <p:ph type="body" idx="3"/>
          </p:nvPr>
        </p:nvSpPr>
        <p:spPr>
          <a:xfrm>
            <a:off x="4581150" y="1348400"/>
            <a:ext cx="3891300" cy="3416400"/>
          </a:xfrm>
          <a:prstGeom prst="rect">
            <a:avLst/>
          </a:prstGeom>
        </p:spPr>
        <p:txBody>
          <a:bodyPr lIns="91425" tIns="91425" rIns="91425" bIns="91425" anchor="t" anchorCtr="0"/>
          <a:lstStyle>
            <a:lvl1pPr lvl="0"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1pPr>
            <a:lvl2pPr lvl="1"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2pPr>
            <a:lvl3pPr lvl="2"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3pPr>
            <a:lvl4pPr lvl="3"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4pPr>
            <a:lvl5pPr lvl="4"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5pPr>
            <a:lvl6pPr lvl="5"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6pPr>
            <a:lvl7pPr lvl="6"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7pPr>
            <a:lvl8pPr lvl="7"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8pPr>
            <a:lvl9pPr lvl="8" rtl="0">
              <a:spcBef>
                <a:spcPts val="0"/>
              </a:spcBef>
              <a:buFont typeface="Muli" panose="00000500000000000000"/>
              <a:defRPr>
                <a:latin typeface="Muli" panose="00000500000000000000"/>
                <a:ea typeface="Muli" panose="00000500000000000000"/>
                <a:cs typeface="Muli" panose="00000500000000000000"/>
                <a:sym typeface="Muli" panose="00000500000000000000"/>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ection header 1 1 1">
    <p:spTree>
      <p:nvGrpSpPr>
        <p:cNvPr id="104" name="Shape 104"/>
        <p:cNvGrpSpPr/>
        <p:nvPr/>
      </p:nvGrpSpPr>
      <p:grpSpPr>
        <a:xfrm>
          <a:off x="0" y="0"/>
          <a:ext cx="0" cy="0"/>
          <a:chOff x="0" y="0"/>
          <a:chExt cx="0" cy="0"/>
        </a:xfrm>
      </p:grpSpPr>
      <p:sp>
        <p:nvSpPr>
          <p:cNvPr id="105" name="Shape 105"/>
          <p:cNvSpPr/>
          <p:nvPr/>
        </p:nvSpPr>
        <p:spPr>
          <a:xfrm rot="5400000">
            <a:off x="2005200" y="-1993650"/>
            <a:ext cx="5133600" cy="9130800"/>
          </a:xfrm>
          <a:prstGeom prst="rect">
            <a:avLst/>
          </a:prstGeom>
          <a:solidFill>
            <a:srgbClr val="38444A">
              <a:alpha val="430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06" name="Shape 106"/>
          <p:cNvSpPr txBox="1"/>
          <p:nvPr>
            <p:ph type="title"/>
          </p:nvPr>
        </p:nvSpPr>
        <p:spPr>
          <a:xfrm>
            <a:off x="539025" y="2347100"/>
            <a:ext cx="5067900" cy="841800"/>
          </a:xfrm>
          <a:prstGeom prst="rect">
            <a:avLst/>
          </a:prstGeom>
        </p:spPr>
        <p:txBody>
          <a:bodyPr lIns="91425" tIns="91425" rIns="91425" bIns="91425" anchor="ctr" anchorCtr="0"/>
          <a:lstStyle>
            <a:lvl1pPr lvl="0" rtl="0">
              <a:spcBef>
                <a:spcPts val="0"/>
              </a:spcBef>
              <a:buClr>
                <a:srgbClr val="FFFFFF"/>
              </a:buClr>
              <a:buSzPct val="100000"/>
              <a:buFont typeface="Muli" panose="00000500000000000000"/>
              <a:defRPr sz="4800">
                <a:solidFill>
                  <a:srgbClr val="FFFFFF"/>
                </a:solidFill>
                <a:latin typeface="Muli" panose="00000500000000000000"/>
                <a:ea typeface="Muli" panose="00000500000000000000"/>
                <a:cs typeface="Muli" panose="00000500000000000000"/>
                <a:sym typeface="Muli" panose="00000500000000000000"/>
              </a:defRPr>
            </a:lvl1pPr>
            <a:lvl2pPr lvl="1"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2pPr>
            <a:lvl3pPr lvl="2"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3pPr>
            <a:lvl4pPr lvl="3"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4pPr>
            <a:lvl5pPr lvl="4"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5pPr>
            <a:lvl6pPr lvl="5"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6pPr>
            <a:lvl7pPr lvl="6"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7pPr>
            <a:lvl8pPr lvl="7"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8pPr>
            <a:lvl9pPr lvl="8"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9pPr>
          </a:lstStyle>
          <a:p/>
        </p:txBody>
      </p:sp>
      <p:sp>
        <p:nvSpPr>
          <p:cNvPr id="107" name="Shape 107"/>
          <p:cNvSpPr txBox="1"/>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solidFill>
                  <a:srgbClr val="FFFFFF"/>
                </a:solidFill>
              </a:rPr>
            </a:fld>
            <a:endParaRPr lang="en-GB">
              <a:solidFill>
                <a:srgbClr val="FFFFFF"/>
              </a:solidFill>
            </a:endParaRPr>
          </a:p>
        </p:txBody>
      </p:sp>
      <p:sp>
        <p:nvSpPr>
          <p:cNvPr id="108" name="Shape 108"/>
          <p:cNvSpPr txBox="1"/>
          <p:nvPr>
            <p:ph type="subTitle" idx="1"/>
          </p:nvPr>
        </p:nvSpPr>
        <p:spPr>
          <a:xfrm>
            <a:off x="539025" y="3575750"/>
            <a:ext cx="3828300" cy="424800"/>
          </a:xfrm>
          <a:prstGeom prst="rect">
            <a:avLst/>
          </a:prstGeom>
        </p:spPr>
        <p:txBody>
          <a:bodyPr lIns="91425" tIns="91425" rIns="91425" bIns="91425" anchor="t" anchorCtr="0"/>
          <a:lstStyle>
            <a:lvl1pPr lvl="0" rtl="0">
              <a:spcBef>
                <a:spcPts val="0"/>
              </a:spcBef>
              <a:buNone/>
              <a:defRPr>
                <a:solidFill>
                  <a:srgbClr val="FFFFFF"/>
                </a:solidFill>
              </a:defRPr>
            </a:lvl1pPr>
            <a:lvl2pPr lvl="1" rtl="0">
              <a:spcBef>
                <a:spcPts val="0"/>
              </a:spcBef>
              <a:buNone/>
              <a:defRPr>
                <a:solidFill>
                  <a:srgbClr val="FFFFFF"/>
                </a:solidFill>
              </a:defRPr>
            </a:lvl2pPr>
            <a:lvl3pPr lvl="2" rtl="0">
              <a:spcBef>
                <a:spcPts val="0"/>
              </a:spcBef>
              <a:buNone/>
              <a:defRPr>
                <a:solidFill>
                  <a:srgbClr val="FFFFFF"/>
                </a:solidFill>
              </a:defRPr>
            </a:lvl3pPr>
            <a:lvl4pPr lvl="3" rtl="0">
              <a:spcBef>
                <a:spcPts val="0"/>
              </a:spcBef>
              <a:buNone/>
              <a:defRPr>
                <a:solidFill>
                  <a:srgbClr val="FFFFFF"/>
                </a:solidFill>
              </a:defRPr>
            </a:lvl4pPr>
            <a:lvl5pPr lvl="4" rtl="0">
              <a:spcBef>
                <a:spcPts val="0"/>
              </a:spcBef>
              <a:buNone/>
              <a:defRPr>
                <a:solidFill>
                  <a:srgbClr val="FFFFFF"/>
                </a:solidFill>
              </a:defRPr>
            </a:lvl5pPr>
            <a:lvl6pPr lvl="5" rtl="0">
              <a:spcBef>
                <a:spcPts val="0"/>
              </a:spcBef>
              <a:buNone/>
              <a:defRPr>
                <a:solidFill>
                  <a:srgbClr val="FFFFFF"/>
                </a:solidFill>
              </a:defRPr>
            </a:lvl6pPr>
            <a:lvl7pPr lvl="6" rtl="0">
              <a:spcBef>
                <a:spcPts val="0"/>
              </a:spcBef>
              <a:buNone/>
              <a:defRPr>
                <a:solidFill>
                  <a:srgbClr val="FFFFFF"/>
                </a:solidFill>
              </a:defRPr>
            </a:lvl7pPr>
            <a:lvl8pPr lvl="7" rtl="0">
              <a:spcBef>
                <a:spcPts val="0"/>
              </a:spcBef>
              <a:buNone/>
              <a:defRPr>
                <a:solidFill>
                  <a:srgbClr val="FFFFFF"/>
                </a:solidFill>
              </a:defRPr>
            </a:lvl8pPr>
            <a:lvl9pPr lvl="8" rtl="0">
              <a:spcBef>
                <a:spcPts val="0"/>
              </a:spcBef>
              <a:buNone/>
              <a:defRPr>
                <a:solidFill>
                  <a:srgbClr val="FFFFFF"/>
                </a:solidFill>
              </a:defRPr>
            </a:lvl9pPr>
          </a:lstStyle>
          <a:p/>
        </p:txBody>
      </p:sp>
      <p:grpSp>
        <p:nvGrpSpPr>
          <p:cNvPr id="109" name="Shape 109"/>
          <p:cNvGrpSpPr/>
          <p:nvPr/>
        </p:nvGrpSpPr>
        <p:grpSpPr>
          <a:xfrm>
            <a:off x="684762" y="3506750"/>
            <a:ext cx="3536825" cy="69000"/>
            <a:chOff x="684762" y="3506750"/>
            <a:chExt cx="3536825" cy="69000"/>
          </a:xfrm>
        </p:grpSpPr>
        <p:sp>
          <p:nvSpPr>
            <p:cNvPr id="110" name="Shape 110"/>
            <p:cNvSpPr/>
            <p:nvPr/>
          </p:nvSpPr>
          <p:spPr>
            <a:xfrm>
              <a:off x="1515449" y="3506750"/>
              <a:ext cx="1003799" cy="69000"/>
            </a:xfrm>
            <a:prstGeom prst="rect">
              <a:avLst/>
            </a:prstGeom>
            <a:solidFill>
              <a:srgbClr val="5477A7"/>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11" name="Shape 111"/>
            <p:cNvSpPr/>
            <p:nvPr/>
          </p:nvSpPr>
          <p:spPr>
            <a:xfrm>
              <a:off x="684762" y="3506750"/>
              <a:ext cx="830700" cy="69000"/>
            </a:xfrm>
            <a:prstGeom prst="rect">
              <a:avLst/>
            </a:prstGeom>
            <a:solidFill>
              <a:srgbClr val="4E6E9A"/>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12" name="Shape 112"/>
            <p:cNvSpPr/>
            <p:nvPr/>
          </p:nvSpPr>
          <p:spPr>
            <a:xfrm>
              <a:off x="3438287" y="3506750"/>
              <a:ext cx="783300" cy="69000"/>
            </a:xfrm>
            <a:prstGeom prst="rect">
              <a:avLst/>
            </a:prstGeom>
            <a:solidFill>
              <a:srgbClr val="648DC6"/>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13" name="Shape 113"/>
            <p:cNvSpPr/>
            <p:nvPr/>
          </p:nvSpPr>
          <p:spPr>
            <a:xfrm>
              <a:off x="2519143" y="3506750"/>
              <a:ext cx="918900" cy="69000"/>
            </a:xfrm>
            <a:prstGeom prst="rect">
              <a:avLst/>
            </a:prstGeom>
            <a:solidFill>
              <a:srgbClr val="5A7FB3"/>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114" name="Shape 114"/>
          <p:cNvSpPr txBox="1"/>
          <p:nvPr>
            <p:ph type="subTitle" idx="2"/>
          </p:nvPr>
        </p:nvSpPr>
        <p:spPr>
          <a:xfrm>
            <a:off x="656400" y="1685100"/>
            <a:ext cx="5182800" cy="344100"/>
          </a:xfrm>
          <a:prstGeom prst="rect">
            <a:avLst/>
          </a:prstGeom>
        </p:spPr>
        <p:txBody>
          <a:bodyPr lIns="91425" tIns="91425" rIns="91425" bIns="91425" anchor="t" anchorCtr="0"/>
          <a:lstStyle>
            <a:lvl1pPr lvl="0" rtl="0">
              <a:spcBef>
                <a:spcPts val="0"/>
              </a:spcBef>
              <a:buNone/>
              <a:defRPr sz="1000">
                <a:solidFill>
                  <a:srgbClr val="FFFFFF"/>
                </a:solidFill>
                <a:latin typeface="Muli" panose="00000500000000000000"/>
                <a:ea typeface="Muli" panose="00000500000000000000"/>
                <a:cs typeface="Muli" panose="00000500000000000000"/>
                <a:sym typeface="Muli" panose="00000500000000000000"/>
              </a:defRPr>
            </a:lvl1pPr>
            <a:lvl2pPr lvl="1" rtl="0">
              <a:spcBef>
                <a:spcPts val="0"/>
              </a:spcBef>
              <a:buNone/>
              <a:defRPr sz="1000">
                <a:solidFill>
                  <a:srgbClr val="FFFFFF"/>
                </a:solidFill>
                <a:latin typeface="Muli" panose="00000500000000000000"/>
                <a:ea typeface="Muli" panose="00000500000000000000"/>
                <a:cs typeface="Muli" panose="00000500000000000000"/>
                <a:sym typeface="Muli" panose="00000500000000000000"/>
              </a:defRPr>
            </a:lvl2pPr>
            <a:lvl3pPr lvl="2" rtl="0">
              <a:spcBef>
                <a:spcPts val="0"/>
              </a:spcBef>
              <a:buNone/>
              <a:defRPr sz="1000">
                <a:solidFill>
                  <a:srgbClr val="FFFFFF"/>
                </a:solidFill>
                <a:latin typeface="Muli" panose="00000500000000000000"/>
                <a:ea typeface="Muli" panose="00000500000000000000"/>
                <a:cs typeface="Muli" panose="00000500000000000000"/>
                <a:sym typeface="Muli" panose="00000500000000000000"/>
              </a:defRPr>
            </a:lvl3pPr>
            <a:lvl4pPr lvl="3" rtl="0">
              <a:spcBef>
                <a:spcPts val="0"/>
              </a:spcBef>
              <a:buNone/>
              <a:defRPr sz="1000">
                <a:solidFill>
                  <a:srgbClr val="FFFFFF"/>
                </a:solidFill>
                <a:latin typeface="Muli" panose="00000500000000000000"/>
                <a:ea typeface="Muli" panose="00000500000000000000"/>
                <a:cs typeface="Muli" panose="00000500000000000000"/>
                <a:sym typeface="Muli" panose="00000500000000000000"/>
              </a:defRPr>
            </a:lvl4pPr>
            <a:lvl5pPr lvl="4" rtl="0">
              <a:spcBef>
                <a:spcPts val="0"/>
              </a:spcBef>
              <a:buNone/>
              <a:defRPr sz="1000">
                <a:solidFill>
                  <a:srgbClr val="FFFFFF"/>
                </a:solidFill>
                <a:latin typeface="Muli" panose="00000500000000000000"/>
                <a:ea typeface="Muli" panose="00000500000000000000"/>
                <a:cs typeface="Muli" panose="00000500000000000000"/>
                <a:sym typeface="Muli" panose="00000500000000000000"/>
              </a:defRPr>
            </a:lvl5pPr>
            <a:lvl6pPr lvl="5" rtl="0">
              <a:spcBef>
                <a:spcPts val="0"/>
              </a:spcBef>
              <a:buNone/>
              <a:defRPr sz="1000">
                <a:solidFill>
                  <a:srgbClr val="FFFFFF"/>
                </a:solidFill>
                <a:latin typeface="Muli" panose="00000500000000000000"/>
                <a:ea typeface="Muli" panose="00000500000000000000"/>
                <a:cs typeface="Muli" panose="00000500000000000000"/>
                <a:sym typeface="Muli" panose="00000500000000000000"/>
              </a:defRPr>
            </a:lvl6pPr>
            <a:lvl7pPr lvl="6" rtl="0">
              <a:spcBef>
                <a:spcPts val="0"/>
              </a:spcBef>
              <a:buNone/>
              <a:defRPr sz="1000">
                <a:solidFill>
                  <a:srgbClr val="FFFFFF"/>
                </a:solidFill>
                <a:latin typeface="Muli" panose="00000500000000000000"/>
                <a:ea typeface="Muli" panose="00000500000000000000"/>
                <a:cs typeface="Muli" panose="00000500000000000000"/>
                <a:sym typeface="Muli" panose="00000500000000000000"/>
              </a:defRPr>
            </a:lvl7pPr>
            <a:lvl8pPr lvl="7" rtl="0">
              <a:spcBef>
                <a:spcPts val="0"/>
              </a:spcBef>
              <a:buNone/>
              <a:defRPr sz="1000">
                <a:solidFill>
                  <a:srgbClr val="FFFFFF"/>
                </a:solidFill>
                <a:latin typeface="Muli" panose="00000500000000000000"/>
                <a:ea typeface="Muli" panose="00000500000000000000"/>
                <a:cs typeface="Muli" panose="00000500000000000000"/>
                <a:sym typeface="Muli" panose="00000500000000000000"/>
              </a:defRPr>
            </a:lvl8pPr>
            <a:lvl9pPr lvl="8" rtl="0">
              <a:spcBef>
                <a:spcPts val="0"/>
              </a:spcBef>
              <a:buNone/>
              <a:defRPr sz="1000">
                <a:solidFill>
                  <a:srgbClr val="FFFFFF"/>
                </a:solidFill>
                <a:latin typeface="Muli" panose="00000500000000000000"/>
                <a:ea typeface="Muli" panose="00000500000000000000"/>
                <a:cs typeface="Muli" panose="00000500000000000000"/>
                <a:sym typeface="Muli" panose="00000500000000000000"/>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ection header 1 1">
    <p:spTree>
      <p:nvGrpSpPr>
        <p:cNvPr id="115" name="Shape 115"/>
        <p:cNvGrpSpPr/>
        <p:nvPr/>
      </p:nvGrpSpPr>
      <p:grpSpPr>
        <a:xfrm>
          <a:off x="0" y="0"/>
          <a:ext cx="0" cy="0"/>
          <a:chOff x="0" y="0"/>
          <a:chExt cx="0" cy="0"/>
        </a:xfrm>
      </p:grpSpPr>
      <p:sp>
        <p:nvSpPr>
          <p:cNvPr id="116" name="Shape 116"/>
          <p:cNvSpPr/>
          <p:nvPr/>
        </p:nvSpPr>
        <p:spPr>
          <a:xfrm>
            <a:off x="2147700" y="0"/>
            <a:ext cx="2595000" cy="5143500"/>
          </a:xfrm>
          <a:prstGeom prst="rect">
            <a:avLst/>
          </a:prstGeom>
          <a:solidFill>
            <a:srgbClr val="5477A7">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17" name="Shape 117"/>
          <p:cNvSpPr/>
          <p:nvPr/>
        </p:nvSpPr>
        <p:spPr>
          <a:xfrm>
            <a:off x="0" y="0"/>
            <a:ext cx="2147700" cy="5143500"/>
          </a:xfrm>
          <a:prstGeom prst="rect">
            <a:avLst/>
          </a:prstGeom>
          <a:solidFill>
            <a:srgbClr val="4E6E9A">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18" name="Shape 118"/>
          <p:cNvSpPr/>
          <p:nvPr/>
        </p:nvSpPr>
        <p:spPr>
          <a:xfrm>
            <a:off x="7119100" y="0"/>
            <a:ext cx="2025000" cy="5143500"/>
          </a:xfrm>
          <a:prstGeom prst="rect">
            <a:avLst/>
          </a:prstGeom>
          <a:solidFill>
            <a:srgbClr val="648DC6">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19" name="Shape 119"/>
          <p:cNvSpPr/>
          <p:nvPr/>
        </p:nvSpPr>
        <p:spPr>
          <a:xfrm>
            <a:off x="4742700" y="0"/>
            <a:ext cx="2376300" cy="5143500"/>
          </a:xfrm>
          <a:prstGeom prst="rect">
            <a:avLst/>
          </a:prstGeom>
          <a:solidFill>
            <a:srgbClr val="5A7FB3">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20" name="Shape 120"/>
          <p:cNvSpPr/>
          <p:nvPr/>
        </p:nvSpPr>
        <p:spPr>
          <a:xfrm rot="5400000">
            <a:off x="2035125" y="-107149"/>
            <a:ext cx="2393100" cy="6463199"/>
          </a:xfrm>
          <a:prstGeom prst="rect">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21" name="Shape 121"/>
          <p:cNvSpPr txBox="1"/>
          <p:nvPr>
            <p:ph type="title"/>
          </p:nvPr>
        </p:nvSpPr>
        <p:spPr>
          <a:xfrm>
            <a:off x="539025" y="2499500"/>
            <a:ext cx="5067900" cy="841800"/>
          </a:xfrm>
          <a:prstGeom prst="rect">
            <a:avLst/>
          </a:prstGeom>
        </p:spPr>
        <p:txBody>
          <a:bodyPr lIns="91425" tIns="91425" rIns="91425" bIns="91425" anchor="ctr" anchorCtr="0"/>
          <a:lstStyle>
            <a:lvl1pPr lvl="0" rtl="0">
              <a:spcBef>
                <a:spcPts val="0"/>
              </a:spcBef>
              <a:buClr>
                <a:srgbClr val="FFFFFF"/>
              </a:buClr>
              <a:buSzPct val="100000"/>
              <a:buFont typeface="Muli" panose="00000500000000000000"/>
              <a:defRPr sz="4800">
                <a:solidFill>
                  <a:srgbClr val="FFFFFF"/>
                </a:solidFill>
                <a:latin typeface="Muli" panose="00000500000000000000"/>
                <a:ea typeface="Muli" panose="00000500000000000000"/>
                <a:cs typeface="Muli" panose="00000500000000000000"/>
                <a:sym typeface="Muli" panose="00000500000000000000"/>
              </a:defRPr>
            </a:lvl1pPr>
            <a:lvl2pPr lvl="1"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2pPr>
            <a:lvl3pPr lvl="2"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3pPr>
            <a:lvl4pPr lvl="3"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4pPr>
            <a:lvl5pPr lvl="4"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5pPr>
            <a:lvl6pPr lvl="5"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6pPr>
            <a:lvl7pPr lvl="6"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7pPr>
            <a:lvl8pPr lvl="7"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8pPr>
            <a:lvl9pPr lvl="8" rtl="0">
              <a:spcBef>
                <a:spcPts val="0"/>
              </a:spcBef>
              <a:buClr>
                <a:srgbClr val="FFFFFF"/>
              </a:buClr>
              <a:buSzPct val="100000"/>
              <a:buFont typeface="Muli" panose="00000500000000000000"/>
              <a:defRPr sz="3600">
                <a:solidFill>
                  <a:srgbClr val="FFFFFF"/>
                </a:solidFill>
                <a:latin typeface="Muli" panose="00000500000000000000"/>
                <a:ea typeface="Muli" panose="00000500000000000000"/>
                <a:cs typeface="Muli" panose="00000500000000000000"/>
                <a:sym typeface="Muli" panose="00000500000000000000"/>
              </a:defRPr>
            </a:lvl9pPr>
          </a:lstStyle>
          <a:p/>
        </p:txBody>
      </p:sp>
      <p:sp>
        <p:nvSpPr>
          <p:cNvPr id="122" name="Shape 122"/>
          <p:cNvSpPr txBox="1"/>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solidFill>
                  <a:srgbClr val="FFFFFF"/>
                </a:solidFill>
              </a:rPr>
            </a:fld>
            <a:endParaRPr lang="en-GB">
              <a:solidFill>
                <a:srgbClr val="FFFFFF"/>
              </a:solidFill>
            </a:endParaRPr>
          </a:p>
        </p:txBody>
      </p:sp>
      <p:sp>
        <p:nvSpPr>
          <p:cNvPr id="123" name="Shape 123"/>
          <p:cNvSpPr txBox="1"/>
          <p:nvPr>
            <p:ph type="subTitle" idx="1"/>
          </p:nvPr>
        </p:nvSpPr>
        <p:spPr>
          <a:xfrm>
            <a:off x="539025" y="3575750"/>
            <a:ext cx="3828300" cy="424800"/>
          </a:xfrm>
          <a:prstGeom prst="rect">
            <a:avLst/>
          </a:prstGeom>
        </p:spPr>
        <p:txBody>
          <a:bodyPr lIns="91425" tIns="91425" rIns="91425" bIns="91425" anchor="t" anchorCtr="0"/>
          <a:lstStyle>
            <a:lvl1pPr lvl="0" rtl="0">
              <a:spcBef>
                <a:spcPts val="0"/>
              </a:spcBef>
              <a:buNone/>
              <a:defRPr>
                <a:solidFill>
                  <a:srgbClr val="FFFFFF"/>
                </a:solidFill>
              </a:defRPr>
            </a:lvl1pPr>
            <a:lvl2pPr lvl="1" rtl="0">
              <a:spcBef>
                <a:spcPts val="0"/>
              </a:spcBef>
              <a:buNone/>
              <a:defRPr>
                <a:solidFill>
                  <a:srgbClr val="FFFFFF"/>
                </a:solidFill>
              </a:defRPr>
            </a:lvl2pPr>
            <a:lvl3pPr lvl="2" rtl="0">
              <a:spcBef>
                <a:spcPts val="0"/>
              </a:spcBef>
              <a:buNone/>
              <a:defRPr>
                <a:solidFill>
                  <a:srgbClr val="FFFFFF"/>
                </a:solidFill>
              </a:defRPr>
            </a:lvl3pPr>
            <a:lvl4pPr lvl="3" rtl="0">
              <a:spcBef>
                <a:spcPts val="0"/>
              </a:spcBef>
              <a:buNone/>
              <a:defRPr>
                <a:solidFill>
                  <a:srgbClr val="FFFFFF"/>
                </a:solidFill>
              </a:defRPr>
            </a:lvl4pPr>
            <a:lvl5pPr lvl="4" rtl="0">
              <a:spcBef>
                <a:spcPts val="0"/>
              </a:spcBef>
              <a:buNone/>
              <a:defRPr>
                <a:solidFill>
                  <a:srgbClr val="FFFFFF"/>
                </a:solidFill>
              </a:defRPr>
            </a:lvl5pPr>
            <a:lvl6pPr lvl="5" rtl="0">
              <a:spcBef>
                <a:spcPts val="0"/>
              </a:spcBef>
              <a:buNone/>
              <a:defRPr>
                <a:solidFill>
                  <a:srgbClr val="FFFFFF"/>
                </a:solidFill>
              </a:defRPr>
            </a:lvl6pPr>
            <a:lvl7pPr lvl="6" rtl="0">
              <a:spcBef>
                <a:spcPts val="0"/>
              </a:spcBef>
              <a:buNone/>
              <a:defRPr>
                <a:solidFill>
                  <a:srgbClr val="FFFFFF"/>
                </a:solidFill>
              </a:defRPr>
            </a:lvl7pPr>
            <a:lvl8pPr lvl="7" rtl="0">
              <a:spcBef>
                <a:spcPts val="0"/>
              </a:spcBef>
              <a:buNone/>
              <a:defRPr>
                <a:solidFill>
                  <a:srgbClr val="FFFFFF"/>
                </a:solidFill>
              </a:defRPr>
            </a:lvl8pPr>
            <a:lvl9pPr lvl="8" rtl="0">
              <a:spcBef>
                <a:spcPts val="0"/>
              </a:spcBef>
              <a:buNone/>
              <a:defRPr>
                <a:solidFill>
                  <a:srgbClr val="FFFFFF"/>
                </a:solidFill>
              </a:defRPr>
            </a:lvl9pPr>
          </a:lstStyle>
          <a:p/>
        </p:txBody>
      </p:sp>
      <p:sp>
        <p:nvSpPr>
          <p:cNvPr id="124" name="Shape 124"/>
          <p:cNvSpPr/>
          <p:nvPr/>
        </p:nvSpPr>
        <p:spPr>
          <a:xfrm rot="5400000">
            <a:off x="5612775" y="2783050"/>
            <a:ext cx="2383800" cy="6828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slide 1 1 1">
    <p:bg>
      <p:bgPr>
        <a:noFill/>
        <a:effectLst/>
      </p:bgPr>
    </p:bg>
    <p:spTree>
      <p:nvGrpSpPr>
        <p:cNvPr id="125" name="Shape 125"/>
        <p:cNvGrpSpPr/>
        <p:nvPr/>
      </p:nvGrpSpPr>
      <p:grpSpPr>
        <a:xfrm>
          <a:off x="0" y="0"/>
          <a:ext cx="0" cy="0"/>
          <a:chOff x="0" y="0"/>
          <a:chExt cx="0" cy="0"/>
        </a:xfrm>
      </p:grpSpPr>
      <p:sp>
        <p:nvSpPr>
          <p:cNvPr id="126" name="Shape 126"/>
          <p:cNvSpPr/>
          <p:nvPr/>
        </p:nvSpPr>
        <p:spPr>
          <a:xfrm rot="10800000" flipH="1">
            <a:off x="1404025" y="46600"/>
            <a:ext cx="3121800" cy="2502300"/>
          </a:xfrm>
          <a:prstGeom prst="parallelogram">
            <a:avLst>
              <a:gd name="adj" fmla="val 55860"/>
            </a:avLst>
          </a:prstGeom>
          <a:solidFill>
            <a:srgbClr val="4E6E9A">
              <a:alpha val="80380"/>
            </a:srgbClr>
          </a:solidFill>
          <a:ln>
            <a:noFill/>
          </a:ln>
        </p:spPr>
        <p:txBody>
          <a:bodyPr lIns="91425" tIns="91425" rIns="91425" bIns="91425" anchor="ctr" anchorCtr="0">
            <a:noAutofit/>
          </a:bodyPr>
          <a:lstStyle/>
          <a:p>
            <a:pPr lvl="0">
              <a:spcBef>
                <a:spcPts val="0"/>
              </a:spcBef>
              <a:buNone/>
            </a:pPr>
          </a:p>
        </p:txBody>
      </p:sp>
      <p:sp>
        <p:nvSpPr>
          <p:cNvPr id="127" name="Shape 127"/>
          <p:cNvSpPr txBox="1"/>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sp>
        <p:nvSpPr>
          <p:cNvPr id="128" name="Shape 128"/>
          <p:cNvSpPr/>
          <p:nvPr/>
        </p:nvSpPr>
        <p:spPr>
          <a:xfrm>
            <a:off x="-5850" y="232975"/>
            <a:ext cx="9155700" cy="3296400"/>
          </a:xfrm>
          <a:prstGeom prst="rect">
            <a:avLst/>
          </a:prstGeom>
          <a:solidFill>
            <a:srgbClr val="4C5C64"/>
          </a:solidFill>
          <a:ln>
            <a:noFill/>
          </a:ln>
        </p:spPr>
        <p:txBody>
          <a:bodyPr lIns="91425" tIns="91425" rIns="91425" bIns="91425" anchor="ctr" anchorCtr="0">
            <a:noAutofit/>
          </a:bodyPr>
          <a:lstStyle/>
          <a:p>
            <a:pPr lvl="0">
              <a:spcBef>
                <a:spcPts val="0"/>
              </a:spcBef>
              <a:buNone/>
            </a:pPr>
          </a:p>
        </p:txBody>
      </p:sp>
      <p:sp>
        <p:nvSpPr>
          <p:cNvPr id="129" name="Shape 129"/>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130" name="Shape 130"/>
          <p:cNvSpPr txBox="1"/>
          <p:nvPr>
            <p:ph type="title"/>
          </p:nvPr>
        </p:nvSpPr>
        <p:spPr>
          <a:xfrm>
            <a:off x="2608825" y="753700"/>
            <a:ext cx="6424500" cy="801900"/>
          </a:xfrm>
          <a:prstGeom prst="rect">
            <a:avLst/>
          </a:prstGeom>
        </p:spPr>
        <p:txBody>
          <a:bodyPr lIns="91425" tIns="91425" rIns="91425" bIns="91425" anchor="t" anchorCtr="0"/>
          <a:lstStyle>
            <a:lvl1pPr lvl="0" algn="r"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1pPr>
            <a:lvl2pPr lvl="1"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2pPr>
            <a:lvl3pPr lvl="2"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3pPr>
            <a:lvl4pPr lvl="3"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4pPr>
            <a:lvl5pPr lvl="4"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5pPr>
            <a:lvl6pPr lvl="5"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6pPr>
            <a:lvl7pPr lvl="6"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7pPr>
            <a:lvl8pPr lvl="7"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8pPr>
            <a:lvl9pPr lvl="8" rtl="0">
              <a:spcBef>
                <a:spcPts val="0"/>
              </a:spcBef>
              <a:buNone/>
              <a:defRPr sz="3600">
                <a:solidFill>
                  <a:srgbClr val="FFFFFF"/>
                </a:solidFill>
                <a:latin typeface="Muli" panose="00000500000000000000"/>
                <a:ea typeface="Muli" panose="00000500000000000000"/>
                <a:cs typeface="Muli" panose="00000500000000000000"/>
                <a:sym typeface="Muli" panose="00000500000000000000"/>
              </a:defRPr>
            </a:lvl9pPr>
          </a:lstStyle>
          <a:p/>
        </p:txBody>
      </p:sp>
      <p:sp>
        <p:nvSpPr>
          <p:cNvPr id="131" name="Shape 131"/>
          <p:cNvSpPr txBox="1"/>
          <p:nvPr>
            <p:ph type="subTitle" idx="1"/>
          </p:nvPr>
        </p:nvSpPr>
        <p:spPr>
          <a:xfrm>
            <a:off x="4789525" y="1359950"/>
            <a:ext cx="4243800" cy="393600"/>
          </a:xfrm>
          <a:prstGeom prst="rect">
            <a:avLst/>
          </a:prstGeom>
        </p:spPr>
        <p:txBody>
          <a:bodyPr lIns="91425" tIns="91425" rIns="91425" bIns="91425" anchor="t" anchorCtr="0"/>
          <a:lstStyle>
            <a:lvl1pPr lvl="0" algn="r"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1pPr>
            <a:lvl2pPr lvl="1"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2pPr>
            <a:lvl3pPr lvl="2"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3pPr>
            <a:lvl4pPr lvl="3"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4pPr>
            <a:lvl5pPr lvl="4"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5pPr>
            <a:lvl6pPr lvl="5"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6pPr>
            <a:lvl7pPr lvl="6"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7pPr>
            <a:lvl8pPr lvl="7"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8pPr>
            <a:lvl9pPr lvl="8" rtl="0">
              <a:spcBef>
                <a:spcPts val="0"/>
              </a:spcBef>
              <a:buNone/>
              <a:defRPr>
                <a:solidFill>
                  <a:srgbClr val="9FC5E8"/>
                </a:solidFill>
                <a:latin typeface="Muli" panose="00000500000000000000"/>
                <a:ea typeface="Muli" panose="00000500000000000000"/>
                <a:cs typeface="Muli" panose="00000500000000000000"/>
                <a:sym typeface="Muli" panose="00000500000000000000"/>
              </a:defRPr>
            </a:lvl9pPr>
          </a:lstStyle>
          <a:p/>
        </p:txBody>
      </p:sp>
      <p:sp>
        <p:nvSpPr>
          <p:cNvPr id="132" name="Shape 132"/>
          <p:cNvSpPr txBox="1"/>
          <p:nvPr>
            <p:ph type="subTitle" idx="2"/>
          </p:nvPr>
        </p:nvSpPr>
        <p:spPr>
          <a:xfrm>
            <a:off x="6520250" y="1741300"/>
            <a:ext cx="2513100" cy="410700"/>
          </a:xfrm>
          <a:prstGeom prst="rect">
            <a:avLst/>
          </a:prstGeom>
        </p:spPr>
        <p:txBody>
          <a:bodyPr lIns="91425" tIns="91425" rIns="91425" bIns="91425" anchor="t" anchorCtr="0"/>
          <a:lstStyle>
            <a:lvl1pPr lvl="0"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1pPr>
            <a:lvl2pPr lvl="1"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2pPr>
            <a:lvl3pPr lvl="2"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3pPr>
            <a:lvl4pPr lvl="3"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4pPr>
            <a:lvl5pPr lvl="4"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5pPr>
            <a:lvl6pPr lvl="5"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6pPr>
            <a:lvl7pPr lvl="6"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7pPr>
            <a:lvl8pPr lvl="7"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8pPr>
            <a:lvl9pPr lvl="8" algn="r" rtl="0">
              <a:spcBef>
                <a:spcPts val="0"/>
              </a:spcBef>
              <a:buNone/>
              <a:defRPr sz="1300">
                <a:solidFill>
                  <a:srgbClr val="FFFFFF"/>
                </a:solidFill>
                <a:latin typeface="Muli" panose="00000500000000000000"/>
                <a:ea typeface="Muli" panose="00000500000000000000"/>
                <a:cs typeface="Muli" panose="00000500000000000000"/>
                <a:sym typeface="Muli" panose="00000500000000000000"/>
              </a:defRPr>
            </a:lvl9pPr>
          </a:lstStyle>
          <a:p/>
        </p:txBody>
      </p:sp>
      <p:sp>
        <p:nvSpPr>
          <p:cNvPr id="133" name="Shape 133"/>
          <p:cNvSpPr/>
          <p:nvPr/>
        </p:nvSpPr>
        <p:spPr>
          <a:xfrm flipH="1">
            <a:off x="0" y="2548900"/>
            <a:ext cx="3121800" cy="1443900"/>
          </a:xfrm>
          <a:prstGeom prst="parallelogram">
            <a:avLst>
              <a:gd name="adj" fmla="val 96329"/>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34" name="Shape 134"/>
          <p:cNvSpPr/>
          <p:nvPr/>
        </p:nvSpPr>
        <p:spPr>
          <a:xfrm rot="5400000">
            <a:off x="-790900" y="1012275"/>
            <a:ext cx="3329100" cy="1747200"/>
          </a:xfrm>
          <a:prstGeom prst="triangle">
            <a:avLst>
              <a:gd name="adj" fmla="val 69864"/>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Blank 1">
    <p:spTree>
      <p:nvGrpSpPr>
        <p:cNvPr id="135" name="Shape 135"/>
        <p:cNvGrpSpPr/>
        <p:nvPr/>
      </p:nvGrpSpPr>
      <p:grpSpPr>
        <a:xfrm>
          <a:off x="0" y="0"/>
          <a:ext cx="0" cy="0"/>
          <a:chOff x="0" y="0"/>
          <a:chExt cx="0" cy="0"/>
        </a:xfrm>
      </p:grpSpPr>
      <p:sp>
        <p:nvSpPr>
          <p:cNvPr id="136" name="Shape 136"/>
          <p:cNvSpPr txBox="1"/>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sp>
        <p:nvSpPr>
          <p:cNvPr id="137" name="Shape 137"/>
          <p:cNvSpPr/>
          <p:nvPr/>
        </p:nvSpPr>
        <p:spPr>
          <a:xfrm rot="8689208">
            <a:off x="3770213" y="396706"/>
            <a:ext cx="3328327" cy="571147"/>
          </a:xfrm>
          <a:prstGeom prst="parallelogram">
            <a:avLst>
              <a:gd name="adj" fmla="val 70213"/>
            </a:avLst>
          </a:prstGeom>
          <a:solidFill>
            <a:schemeClr val="lt2"/>
          </a:solidFill>
          <a:ln>
            <a:noFill/>
          </a:ln>
        </p:spPr>
        <p:txBody>
          <a:bodyPr lIns="91425" tIns="91425" rIns="91425" bIns="91425" anchor="ctr" anchorCtr="0">
            <a:noAutofit/>
          </a:bodyPr>
          <a:lstStyle/>
          <a:p>
            <a:pPr lvl="0">
              <a:spcBef>
                <a:spcPts val="0"/>
              </a:spcBef>
              <a:buNone/>
            </a:pPr>
          </a:p>
        </p:txBody>
      </p:sp>
      <p:sp>
        <p:nvSpPr>
          <p:cNvPr id="138" name="Shape 138"/>
          <p:cNvSpPr/>
          <p:nvPr/>
        </p:nvSpPr>
        <p:spPr>
          <a:xfrm rot="8689207">
            <a:off x="2896399" y="820595"/>
            <a:ext cx="6221346" cy="571147"/>
          </a:xfrm>
          <a:prstGeom prst="parallelogram">
            <a:avLst>
              <a:gd name="adj" fmla="val 70213"/>
            </a:avLst>
          </a:prstGeom>
          <a:solidFill>
            <a:schemeClr val="lt2"/>
          </a:solidFill>
          <a:ln>
            <a:noFill/>
          </a:ln>
        </p:spPr>
        <p:txBody>
          <a:bodyPr lIns="91425" tIns="91425" rIns="91425" bIns="91425" anchor="ctr" anchorCtr="0">
            <a:noAutofit/>
          </a:bodyPr>
          <a:lstStyle/>
          <a:p>
            <a:pPr lvl="0">
              <a:spcBef>
                <a:spcPts val="0"/>
              </a:spcBef>
              <a:buNone/>
            </a:pPr>
          </a:p>
        </p:txBody>
      </p:sp>
      <p:sp>
        <p:nvSpPr>
          <p:cNvPr id="139" name="Shape 139"/>
          <p:cNvSpPr/>
          <p:nvPr/>
        </p:nvSpPr>
        <p:spPr>
          <a:xfrm rot="8689207">
            <a:off x="4439449" y="582395"/>
            <a:ext cx="6221346" cy="571147"/>
          </a:xfrm>
          <a:prstGeom prst="parallelogram">
            <a:avLst>
              <a:gd name="adj" fmla="val 70213"/>
            </a:avLst>
          </a:prstGeom>
          <a:solidFill>
            <a:schemeClr val="lt2"/>
          </a:solidFill>
          <a:ln>
            <a:noFill/>
          </a:ln>
        </p:spPr>
        <p:txBody>
          <a:bodyPr lIns="91425" tIns="91425" rIns="91425" bIns="91425" anchor="ctr" anchorCtr="0">
            <a:noAutofit/>
          </a:bodyPr>
          <a:lstStyle/>
          <a:p>
            <a:pPr lvl="0">
              <a:spcBef>
                <a:spcPts val="0"/>
              </a:spcBef>
              <a:buNone/>
            </a:pPr>
          </a:p>
        </p:txBody>
      </p:sp>
      <p:sp>
        <p:nvSpPr>
          <p:cNvPr id="140" name="Shape 140"/>
          <p:cNvSpPr/>
          <p:nvPr/>
        </p:nvSpPr>
        <p:spPr>
          <a:xfrm rot="8689207">
            <a:off x="4039399" y="1740020"/>
            <a:ext cx="6221346" cy="571147"/>
          </a:xfrm>
          <a:prstGeom prst="parallelogram">
            <a:avLst>
              <a:gd name="adj" fmla="val 70213"/>
            </a:avLst>
          </a:prstGeom>
          <a:solidFill>
            <a:schemeClr val="lt2"/>
          </a:solidFill>
          <a:ln>
            <a:noFill/>
          </a:ln>
        </p:spPr>
        <p:txBody>
          <a:bodyPr lIns="91425" tIns="91425" rIns="91425" bIns="91425" anchor="ctr" anchorCtr="0">
            <a:noAutofit/>
          </a:bodyPr>
          <a:lstStyle/>
          <a:p>
            <a:pPr lvl="0">
              <a:spcBef>
                <a:spcPts val="0"/>
              </a:spcBef>
              <a:buNone/>
            </a:pPr>
          </a:p>
        </p:txBody>
      </p:sp>
      <p:sp>
        <p:nvSpPr>
          <p:cNvPr id="141" name="Shape 141"/>
          <p:cNvSpPr/>
          <p:nvPr/>
        </p:nvSpPr>
        <p:spPr>
          <a:xfrm rot="8689207">
            <a:off x="5296699" y="1725395"/>
            <a:ext cx="6221346" cy="571147"/>
          </a:xfrm>
          <a:prstGeom prst="parallelogram">
            <a:avLst>
              <a:gd name="adj" fmla="val 70213"/>
            </a:avLst>
          </a:prstGeom>
          <a:solidFill>
            <a:schemeClr val="lt2"/>
          </a:solidFill>
          <a:ln>
            <a:noFill/>
          </a:ln>
        </p:spPr>
        <p:txBody>
          <a:bodyPr lIns="91425" tIns="91425" rIns="91425" bIns="91425" anchor="ctr" anchorCtr="0">
            <a:noAutofit/>
          </a:bodyPr>
          <a:lstStyle/>
          <a:p>
            <a:pPr lvl="0">
              <a:spcBef>
                <a:spcPts val="0"/>
              </a:spcBef>
              <a:buNone/>
            </a:pPr>
          </a:p>
        </p:txBody>
      </p:sp>
      <p:sp>
        <p:nvSpPr>
          <p:cNvPr id="142" name="Shape 142"/>
          <p:cNvSpPr/>
          <p:nvPr/>
        </p:nvSpPr>
        <p:spPr>
          <a:xfrm rot="8689208">
            <a:off x="7370663" y="2168356"/>
            <a:ext cx="3328327" cy="571147"/>
          </a:xfrm>
          <a:prstGeom prst="parallelogram">
            <a:avLst>
              <a:gd name="adj" fmla="val 70213"/>
            </a:avLst>
          </a:prstGeom>
          <a:solidFill>
            <a:schemeClr val="lt2"/>
          </a:solidFill>
          <a:ln>
            <a:noFill/>
          </a:ln>
        </p:spPr>
        <p:txBody>
          <a:bodyPr lIns="91425" tIns="91425" rIns="91425" bIns="91425" anchor="ctr" anchorCtr="0">
            <a:noAutofit/>
          </a:bodyPr>
          <a:lstStyle/>
          <a:p>
            <a:pPr lvl="0">
              <a:spcBef>
                <a:spcPts val="0"/>
              </a:spcBef>
              <a:buNone/>
            </a:pPr>
          </a:p>
        </p:txBody>
      </p:sp>
      <p:sp>
        <p:nvSpPr>
          <p:cNvPr id="143" name="Shape 143"/>
          <p:cNvSpPr/>
          <p:nvPr/>
        </p:nvSpPr>
        <p:spPr>
          <a:xfrm rot="8778896" flipH="1">
            <a:off x="3036818" y="524026"/>
            <a:ext cx="4759410" cy="68144"/>
          </a:xfrm>
          <a:prstGeom prst="rect">
            <a:avLst/>
          </a:prstGeom>
          <a:solidFill>
            <a:srgbClr val="4E6E9A">
              <a:alpha val="80380"/>
            </a:srgbClr>
          </a:solidFill>
          <a:ln>
            <a:noFill/>
          </a:ln>
        </p:spPr>
        <p:txBody>
          <a:bodyPr lIns="91425" tIns="91425" rIns="91425" bIns="91425" anchor="ctr" anchorCtr="0">
            <a:noAutofit/>
          </a:bodyPr>
          <a:lstStyle/>
          <a:p>
            <a:pPr lvl="0">
              <a:spcBef>
                <a:spcPts val="0"/>
              </a:spcBef>
              <a:buNone/>
            </a:pPr>
          </a:p>
        </p:txBody>
      </p:sp>
      <p:sp>
        <p:nvSpPr>
          <p:cNvPr id="144" name="Shape 144"/>
          <p:cNvSpPr/>
          <p:nvPr/>
        </p:nvSpPr>
        <p:spPr>
          <a:xfrm rot="8778896" flipH="1">
            <a:off x="2580368" y="-790423"/>
            <a:ext cx="4759410" cy="68144"/>
          </a:xfrm>
          <a:prstGeom prst="rect">
            <a:avLst/>
          </a:prstGeom>
          <a:solidFill>
            <a:srgbClr val="4E6E9A">
              <a:alpha val="80380"/>
            </a:srgbClr>
          </a:solidFill>
          <a:ln>
            <a:noFill/>
          </a:ln>
        </p:spPr>
        <p:txBody>
          <a:bodyPr lIns="91425" tIns="91425" rIns="91425" bIns="91425" anchor="ctr" anchorCtr="0">
            <a:noAutofit/>
          </a:bodyPr>
          <a:lstStyle/>
          <a:p>
            <a:pPr lvl="0">
              <a:spcBef>
                <a:spcPts val="0"/>
              </a:spcBef>
              <a:buNone/>
            </a:pPr>
          </a:p>
        </p:txBody>
      </p:sp>
      <p:sp>
        <p:nvSpPr>
          <p:cNvPr id="145" name="Shape 145"/>
          <p:cNvSpPr/>
          <p:nvPr/>
        </p:nvSpPr>
        <p:spPr>
          <a:xfrm rot="8778896" flipH="1">
            <a:off x="5075168" y="1749501"/>
            <a:ext cx="4759410" cy="68144"/>
          </a:xfrm>
          <a:prstGeom prst="rect">
            <a:avLst/>
          </a:prstGeom>
          <a:solidFill>
            <a:srgbClr val="4E6E9A">
              <a:alpha val="80380"/>
            </a:srgbClr>
          </a:solidFill>
          <a:ln>
            <a:noFill/>
          </a:ln>
        </p:spPr>
        <p:txBody>
          <a:bodyPr lIns="91425" tIns="91425" rIns="91425" bIns="91425" anchor="ctr" anchorCtr="0">
            <a:noAutofit/>
          </a:bodyPr>
          <a:lstStyle/>
          <a:p>
            <a:pPr lvl="0">
              <a:spcBef>
                <a:spcPts val="0"/>
              </a:spcBef>
              <a:buNone/>
            </a:pPr>
          </a:p>
        </p:txBody>
      </p:sp>
      <p:sp>
        <p:nvSpPr>
          <p:cNvPr id="146" name="Shape 146"/>
          <p:cNvSpPr/>
          <p:nvPr/>
        </p:nvSpPr>
        <p:spPr>
          <a:xfrm rot="8778896" flipH="1">
            <a:off x="5608568" y="2981476"/>
            <a:ext cx="4759410" cy="68144"/>
          </a:xfrm>
          <a:prstGeom prst="rect">
            <a:avLst/>
          </a:prstGeom>
          <a:solidFill>
            <a:srgbClr val="4E6E9A">
              <a:alpha val="80380"/>
            </a:srgbClr>
          </a:solidFill>
          <a:ln>
            <a:noFill/>
          </a:ln>
        </p:spPr>
        <p:txBody>
          <a:bodyPr lIns="91425" tIns="91425" rIns="91425" bIns="91425" anchor="ctr" anchorCtr="0">
            <a:noAutofit/>
          </a:bodyPr>
          <a:lstStyle/>
          <a:p>
            <a:pPr lvl="0">
              <a:spcBef>
                <a:spcPts val="0"/>
              </a:spcBef>
              <a:buNone/>
            </a:pPr>
          </a:p>
        </p:txBody>
      </p:sp>
      <p:sp>
        <p:nvSpPr>
          <p:cNvPr id="147" name="Shape 147"/>
          <p:cNvSpPr txBox="1"/>
          <p:nvPr>
            <p:ph type="title"/>
          </p:nvPr>
        </p:nvSpPr>
        <p:spPr>
          <a:xfrm>
            <a:off x="254132" y="3471700"/>
            <a:ext cx="8460000" cy="572700"/>
          </a:xfrm>
          <a:prstGeom prst="rect">
            <a:avLst/>
          </a:prstGeom>
        </p:spPr>
        <p:txBody>
          <a:bodyPr lIns="91425" tIns="91425" rIns="91425" bIns="91425" anchor="t" anchorCtr="0"/>
          <a:lstStyle>
            <a:lvl1pPr lvl="0"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1pPr>
            <a:lvl2pPr lvl="1"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2pPr>
            <a:lvl3pPr lvl="2"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3pPr>
            <a:lvl4pPr lvl="3"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4pPr>
            <a:lvl5pPr lvl="4"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5pPr>
            <a:lvl6pPr lvl="5"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6pPr>
            <a:lvl7pPr lvl="6"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7pPr>
            <a:lvl8pPr lvl="7"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8pPr>
            <a:lvl9pPr lvl="8" rtl="0">
              <a:spcBef>
                <a:spcPts val="0"/>
              </a:spcBef>
              <a:buClr>
                <a:srgbClr val="4E6F9B"/>
              </a:buClr>
              <a:buFont typeface="Muli" panose="00000500000000000000"/>
              <a:defRPr>
                <a:solidFill>
                  <a:srgbClr val="4E6F9B"/>
                </a:solidFill>
                <a:latin typeface="Muli" panose="00000500000000000000"/>
                <a:ea typeface="Muli" panose="00000500000000000000"/>
                <a:cs typeface="Muli" panose="00000500000000000000"/>
                <a:sym typeface="Muli" panose="00000500000000000000"/>
              </a:defRPr>
            </a:lvl9pPr>
          </a:lstStyle>
          <a:p/>
        </p:txBody>
      </p:sp>
      <p:grpSp>
        <p:nvGrpSpPr>
          <p:cNvPr id="148" name="Shape 148"/>
          <p:cNvGrpSpPr/>
          <p:nvPr/>
        </p:nvGrpSpPr>
        <p:grpSpPr>
          <a:xfrm rot="-5400000">
            <a:off x="-164000" y="3723552"/>
            <a:ext cx="649714" cy="69000"/>
            <a:chOff x="684762" y="3506750"/>
            <a:chExt cx="3536825" cy="69000"/>
          </a:xfrm>
        </p:grpSpPr>
        <p:sp>
          <p:nvSpPr>
            <p:cNvPr id="149" name="Shape 149"/>
            <p:cNvSpPr/>
            <p:nvPr/>
          </p:nvSpPr>
          <p:spPr>
            <a:xfrm>
              <a:off x="1515449" y="3506750"/>
              <a:ext cx="1003799" cy="69000"/>
            </a:xfrm>
            <a:prstGeom prst="rect">
              <a:avLst/>
            </a:prstGeom>
            <a:solidFill>
              <a:srgbClr val="5477A7"/>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50" name="Shape 150"/>
            <p:cNvSpPr/>
            <p:nvPr/>
          </p:nvSpPr>
          <p:spPr>
            <a:xfrm>
              <a:off x="684762" y="3506750"/>
              <a:ext cx="830700" cy="69000"/>
            </a:xfrm>
            <a:prstGeom prst="rect">
              <a:avLst/>
            </a:prstGeom>
            <a:solidFill>
              <a:srgbClr val="4E6E9A"/>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51" name="Shape 151"/>
            <p:cNvSpPr/>
            <p:nvPr/>
          </p:nvSpPr>
          <p:spPr>
            <a:xfrm>
              <a:off x="3438287" y="3506750"/>
              <a:ext cx="783300" cy="69000"/>
            </a:xfrm>
            <a:prstGeom prst="rect">
              <a:avLst/>
            </a:prstGeom>
            <a:solidFill>
              <a:srgbClr val="648DC6"/>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52" name="Shape 152"/>
            <p:cNvSpPr/>
            <p:nvPr/>
          </p:nvSpPr>
          <p:spPr>
            <a:xfrm>
              <a:off x="2519143" y="3506750"/>
              <a:ext cx="918900" cy="69000"/>
            </a:xfrm>
            <a:prstGeom prst="rect">
              <a:avLst/>
            </a:prstGeom>
            <a:solidFill>
              <a:srgbClr val="5A7FB3"/>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153" name="Shape 153"/>
          <p:cNvSpPr txBox="1"/>
          <p:nvPr>
            <p:ph type="subTitle" idx="1"/>
          </p:nvPr>
        </p:nvSpPr>
        <p:spPr>
          <a:xfrm>
            <a:off x="254132" y="3968200"/>
            <a:ext cx="8460000" cy="393600"/>
          </a:xfrm>
          <a:prstGeom prst="rect">
            <a:avLst/>
          </a:prstGeom>
        </p:spPr>
        <p:txBody>
          <a:bodyPr lIns="91425" tIns="91425" rIns="91425" bIns="91425" anchor="t" anchorCtr="0"/>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wo Sides 3">
    <p:spTree>
      <p:nvGrpSpPr>
        <p:cNvPr id="154" name="Shape 154"/>
        <p:cNvGrpSpPr/>
        <p:nvPr/>
      </p:nvGrpSpPr>
      <p:grpSpPr>
        <a:xfrm>
          <a:off x="0" y="0"/>
          <a:ext cx="0" cy="0"/>
          <a:chOff x="0" y="0"/>
          <a:chExt cx="0" cy="0"/>
        </a:xfrm>
      </p:grpSpPr>
      <p:sp>
        <p:nvSpPr>
          <p:cNvPr id="155" name="Shape 155"/>
          <p:cNvSpPr txBox="1"/>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fld>
            <a:endParaRPr lang="en-GB"/>
          </a:p>
        </p:txBody>
      </p:sp>
      <p:sp>
        <p:nvSpPr>
          <p:cNvPr id="156" name="Shape 156"/>
          <p:cNvSpPr/>
          <p:nvPr/>
        </p:nvSpPr>
        <p:spPr>
          <a:xfrm>
            <a:off x="0" y="0"/>
            <a:ext cx="3778500" cy="5143500"/>
          </a:xfrm>
          <a:prstGeom prst="rect">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57" name="Shape 157"/>
          <p:cNvSpPr txBox="1"/>
          <p:nvPr>
            <p:ph type="title"/>
          </p:nvPr>
        </p:nvSpPr>
        <p:spPr>
          <a:xfrm>
            <a:off x="370625" y="687000"/>
            <a:ext cx="3588600" cy="1762800"/>
          </a:xfrm>
          <a:prstGeom prst="rect">
            <a:avLst/>
          </a:prstGeom>
        </p:spPr>
        <p:txBody>
          <a:bodyPr lIns="91425" tIns="91425" rIns="91425" bIns="91425" anchor="t" anchorCtr="0"/>
          <a:lstStyle>
            <a:lvl1pPr lvl="0" rtl="0">
              <a:spcBef>
                <a:spcPts val="0"/>
              </a:spcBef>
              <a:buNone/>
              <a:defRPr sz="4800">
                <a:solidFill>
                  <a:srgbClr val="FFFFFF"/>
                </a:solidFill>
                <a:latin typeface="Muli" panose="00000500000000000000"/>
                <a:ea typeface="Muli" panose="00000500000000000000"/>
                <a:cs typeface="Muli" panose="00000500000000000000"/>
                <a:sym typeface="Muli" panose="00000500000000000000"/>
              </a:defRPr>
            </a:lvl1pPr>
            <a:lvl2pPr lvl="1" rtl="0">
              <a:spcBef>
                <a:spcPts val="0"/>
              </a:spcBef>
              <a:buNone/>
              <a:defRPr sz="4800">
                <a:solidFill>
                  <a:srgbClr val="FFFFFF"/>
                </a:solidFill>
              </a:defRPr>
            </a:lvl2pPr>
            <a:lvl3pPr lvl="2" rtl="0">
              <a:spcBef>
                <a:spcPts val="0"/>
              </a:spcBef>
              <a:buNone/>
              <a:defRPr sz="4800">
                <a:solidFill>
                  <a:srgbClr val="FFFFFF"/>
                </a:solidFill>
              </a:defRPr>
            </a:lvl3pPr>
            <a:lvl4pPr lvl="3" rtl="0">
              <a:spcBef>
                <a:spcPts val="0"/>
              </a:spcBef>
              <a:buNone/>
              <a:defRPr sz="4800">
                <a:solidFill>
                  <a:srgbClr val="FFFFFF"/>
                </a:solidFill>
              </a:defRPr>
            </a:lvl4pPr>
            <a:lvl5pPr lvl="4" rtl="0">
              <a:spcBef>
                <a:spcPts val="0"/>
              </a:spcBef>
              <a:buNone/>
              <a:defRPr sz="4800">
                <a:solidFill>
                  <a:srgbClr val="FFFFFF"/>
                </a:solidFill>
              </a:defRPr>
            </a:lvl5pPr>
            <a:lvl6pPr lvl="5" rtl="0">
              <a:spcBef>
                <a:spcPts val="0"/>
              </a:spcBef>
              <a:buNone/>
              <a:defRPr sz="4800">
                <a:solidFill>
                  <a:srgbClr val="FFFFFF"/>
                </a:solidFill>
              </a:defRPr>
            </a:lvl6pPr>
            <a:lvl7pPr lvl="6" rtl="0">
              <a:spcBef>
                <a:spcPts val="0"/>
              </a:spcBef>
              <a:buNone/>
              <a:defRPr sz="4800">
                <a:solidFill>
                  <a:srgbClr val="FFFFFF"/>
                </a:solidFill>
              </a:defRPr>
            </a:lvl7pPr>
            <a:lvl8pPr lvl="7" rtl="0">
              <a:spcBef>
                <a:spcPts val="0"/>
              </a:spcBef>
              <a:buNone/>
              <a:defRPr sz="4800">
                <a:solidFill>
                  <a:srgbClr val="FFFFFF"/>
                </a:solidFill>
              </a:defRPr>
            </a:lvl8pPr>
            <a:lvl9pPr lvl="8" rtl="0">
              <a:spcBef>
                <a:spcPts val="0"/>
              </a:spcBef>
              <a:buNone/>
              <a:defRPr sz="4800">
                <a:solidFill>
                  <a:srgbClr val="FFFFFF"/>
                </a:solidFill>
              </a:defRPr>
            </a:lvl9pPr>
          </a:lstStyle>
          <a:p/>
        </p:txBody>
      </p:sp>
      <p:sp>
        <p:nvSpPr>
          <p:cNvPr id="158" name="Shape 158"/>
          <p:cNvSpPr txBox="1"/>
          <p:nvPr>
            <p:ph type="subTitle" idx="1"/>
          </p:nvPr>
        </p:nvSpPr>
        <p:spPr>
          <a:xfrm>
            <a:off x="533325" y="3001125"/>
            <a:ext cx="3082500" cy="723300"/>
          </a:xfrm>
          <a:prstGeom prst="rect">
            <a:avLst/>
          </a:prstGeom>
        </p:spPr>
        <p:txBody>
          <a:bodyPr lIns="91425" tIns="91425" rIns="91425" bIns="91425" anchor="t" anchorCtr="0"/>
          <a:lstStyle>
            <a:lvl1pPr lvl="0" rtl="0">
              <a:spcBef>
                <a:spcPts val="0"/>
              </a:spcBef>
              <a:buNone/>
              <a:defRPr>
                <a:solidFill>
                  <a:srgbClr val="FFFFFF"/>
                </a:solidFill>
                <a:latin typeface="Muli" panose="00000500000000000000"/>
                <a:ea typeface="Muli" panose="00000500000000000000"/>
                <a:cs typeface="Muli" panose="00000500000000000000"/>
                <a:sym typeface="Muli" panose="00000500000000000000"/>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blank_slide">
    <p:bg>
      <p:bgPr>
        <a:noFill/>
        <a:effectLst/>
      </p:bgPr>
    </p:bg>
    <p:spTree>
      <p:nvGrpSpPr>
        <p:cNvPr id="159" name="Shape 159"/>
        <p:cNvGrpSpPr/>
        <p:nvPr/>
      </p:nvGrpSpPr>
      <p:grpSpPr>
        <a:xfrm>
          <a:off x="0" y="0"/>
          <a:ext cx="0" cy="0"/>
          <a:chOff x="0" y="0"/>
          <a:chExt cx="0" cy="0"/>
        </a:xfrm>
      </p:grpSpPr>
      <p:sp>
        <p:nvSpPr>
          <p:cNvPr id="160" name="Shape 160"/>
          <p:cNvSpPr txBox="1"/>
          <p:nvPr>
            <p:ph type="sldNum" idx="12"/>
          </p:nvPr>
        </p:nvSpPr>
        <p:spPr>
          <a:xfrm>
            <a:off x="8556783" y="474985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sz="1300">
                <a:solidFill>
                  <a:schemeClr val="dk1"/>
                </a:solidFill>
              </a:rPr>
            </a:fld>
            <a:endParaRPr lang="en-GB" sz="1300">
              <a:solidFill>
                <a:schemeClr val="dk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9" name="Shape 19"/>
        <p:cNvGrpSpPr/>
        <p:nvPr/>
      </p:nvGrpSpPr>
      <p:grpSpPr>
        <a:xfrm>
          <a:off x="0" y="0"/>
          <a:ext cx="0" cy="0"/>
          <a:chOff x="0" y="0"/>
          <a:chExt cx="0" cy="0"/>
        </a:xfrm>
      </p:grpSpPr>
      <p:grpSp>
        <p:nvGrpSpPr>
          <p:cNvPr id="20" name="Shape 20"/>
          <p:cNvGrpSpPr/>
          <p:nvPr/>
        </p:nvGrpSpPr>
        <p:grpSpPr>
          <a:xfrm>
            <a:off x="6098378" y="4"/>
            <a:ext cx="3045625" cy="2030570"/>
            <a:chOff x="6098378" y="4"/>
            <a:chExt cx="3045625" cy="2030570"/>
          </a:xfrm>
        </p:grpSpPr>
        <p:sp>
          <p:nvSpPr>
            <p:cNvPr id="21" name="Shape 21"/>
            <p:cNvSpPr/>
            <p:nvPr/>
          </p:nvSpPr>
          <p:spPr>
            <a:xfrm>
              <a:off x="8128803" y="15"/>
              <a:ext cx="1015200" cy="1015200"/>
            </a:xfrm>
            <a:prstGeom prst="rect">
              <a:avLst/>
            </a:prstGeom>
            <a:solidFill>
              <a:schemeClr val="accent1"/>
            </a:solidFill>
            <a:ln>
              <a:noFill/>
            </a:ln>
          </p:spPr>
          <p:txBody>
            <a:bodyPr lIns="91425" tIns="91425" rIns="91425" bIns="91425" anchor="ctr" anchorCtr="0">
              <a:noAutofit/>
            </a:bodyPr>
            <a:lstStyle/>
            <a:p>
              <a:pPr lvl="0">
                <a:spcBef>
                  <a:spcPts val="0"/>
                </a:spcBef>
                <a:buNone/>
              </a:pPr>
            </a:p>
          </p:txBody>
        </p:sp>
        <p:sp>
          <p:nvSpPr>
            <p:cNvPr id="22" name="Shape 22"/>
            <p:cNvSpPr/>
            <p:nvPr/>
          </p:nvSpPr>
          <p:spPr>
            <a:xfrm flipH="1">
              <a:off x="7113463" y="4"/>
              <a:ext cx="1015200" cy="1015200"/>
            </a:xfrm>
            <a:prstGeom prst="rtTriangle">
              <a:avLst/>
            </a:prstGeom>
            <a:solidFill>
              <a:schemeClr val="accent2"/>
            </a:solidFill>
            <a:ln>
              <a:noFill/>
            </a:ln>
          </p:spPr>
          <p:txBody>
            <a:bodyPr lIns="91425" tIns="91425" rIns="91425" bIns="91425" anchor="ctr" anchorCtr="0">
              <a:noAutofit/>
            </a:bodyPr>
            <a:lstStyle/>
            <a:p>
              <a:pPr lvl="0">
                <a:spcBef>
                  <a:spcPts val="0"/>
                </a:spcBef>
                <a:buNone/>
              </a:pPr>
            </a:p>
          </p:txBody>
        </p:sp>
        <p:sp>
          <p:nvSpPr>
            <p:cNvPr id="23" name="Shape 23"/>
            <p:cNvSpPr/>
            <p:nvPr/>
          </p:nvSpPr>
          <p:spPr>
            <a:xfrm rot="10800000" flipH="1">
              <a:off x="7113588" y="106"/>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p>
          </p:txBody>
        </p:sp>
        <p:sp>
          <p:nvSpPr>
            <p:cNvPr id="24" name="Shape 24"/>
            <p:cNvSpPr/>
            <p:nvPr/>
          </p:nvSpPr>
          <p:spPr>
            <a:xfrm rot="10800000">
              <a:off x="6098378" y="96"/>
              <a:ext cx="1015200" cy="1015200"/>
            </a:xfrm>
            <a:prstGeom prst="rtTriangle">
              <a:avLst/>
            </a:prstGeom>
            <a:solidFill>
              <a:schemeClr val="accent1"/>
            </a:solidFill>
            <a:ln>
              <a:noFill/>
            </a:ln>
          </p:spPr>
          <p:txBody>
            <a:bodyPr lIns="91425" tIns="91425" rIns="91425" bIns="91425" anchor="ctr" anchorCtr="0">
              <a:noAutofit/>
            </a:bodyPr>
            <a:lstStyle/>
            <a:p>
              <a:pPr lvl="0">
                <a:spcBef>
                  <a:spcPts val="0"/>
                </a:spcBef>
                <a:buNone/>
              </a:pPr>
            </a:p>
          </p:txBody>
        </p:sp>
        <p:sp>
          <p:nvSpPr>
            <p:cNvPr id="25" name="Shape 25"/>
            <p:cNvSpPr/>
            <p:nvPr/>
          </p:nvSpPr>
          <p:spPr>
            <a:xfrm rot="10800000">
              <a:off x="8128789" y="1015375"/>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p>
          </p:txBody>
        </p:sp>
      </p:grpSp>
      <p:sp>
        <p:nvSpPr>
          <p:cNvPr id="26" name="Shape 26"/>
          <p:cNvSpPr txBox="1"/>
          <p:nvPr>
            <p:ph type="title"/>
          </p:nvPr>
        </p:nvSpPr>
        <p:spPr>
          <a:xfrm>
            <a:off x="598100" y="2152347"/>
            <a:ext cx="8222100" cy="838800"/>
          </a:xfrm>
          <a:prstGeom prst="rect">
            <a:avLst/>
          </a:prstGeom>
        </p:spPr>
        <p:txBody>
          <a:bodyPr lIns="91425" tIns="91425" rIns="91425" bIns="91425" anchor="ctr" anchorCtr="0"/>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p:txBody>
      </p:sp>
      <p:sp>
        <p:nvSpPr>
          <p:cNvPr id="27" name="Shape 27"/>
          <p:cNvSpPr txBox="1"/>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28" name="Shape 28"/>
        <p:cNvGrpSpPr/>
        <p:nvPr/>
      </p:nvGrpSpPr>
      <p:grpSpPr>
        <a:xfrm>
          <a:off x="0" y="0"/>
          <a:ext cx="0" cy="0"/>
          <a:chOff x="0" y="0"/>
          <a:chExt cx="0" cy="0"/>
        </a:xfrm>
      </p:grpSpPr>
      <p:grpSp>
        <p:nvGrpSpPr>
          <p:cNvPr id="29" name="Shape 29"/>
          <p:cNvGrpSpPr/>
          <p:nvPr/>
        </p:nvGrpSpPr>
        <p:grpSpPr>
          <a:xfrm>
            <a:off x="0" y="3903669"/>
            <a:ext cx="9144000" cy="1239925"/>
            <a:chOff x="0" y="3903669"/>
            <a:chExt cx="9144000" cy="1239925"/>
          </a:xfrm>
        </p:grpSpPr>
        <p:sp>
          <p:nvSpPr>
            <p:cNvPr id="30" name="Shape 30"/>
            <p:cNvSpPr/>
            <p:nvPr/>
          </p:nvSpPr>
          <p:spPr>
            <a:xfrm>
              <a:off x="8154895" y="3903669"/>
              <a:ext cx="989100" cy="987900"/>
            </a:xfrm>
            <a:prstGeom prst="rtTriangle">
              <a:avLst/>
            </a:prstGeom>
            <a:solidFill>
              <a:schemeClr val="accent5"/>
            </a:solidFill>
            <a:ln>
              <a:noFill/>
            </a:ln>
          </p:spPr>
          <p:txBody>
            <a:bodyPr lIns="91425" tIns="91425" rIns="91425" bIns="91425" anchor="ctr" anchorCtr="0">
              <a:noAutofit/>
            </a:bodyPr>
            <a:lstStyle/>
            <a:p>
              <a:pPr lvl="0">
                <a:spcBef>
                  <a:spcPts val="0"/>
                </a:spcBef>
                <a:buNone/>
              </a:pPr>
            </a:p>
          </p:txBody>
        </p:sp>
        <p:sp>
          <p:nvSpPr>
            <p:cNvPr id="31" name="Shape 31"/>
            <p:cNvSpPr/>
            <p:nvPr/>
          </p:nvSpPr>
          <p:spPr>
            <a:xfrm flipH="1">
              <a:off x="6181162" y="3903669"/>
              <a:ext cx="989100" cy="987900"/>
            </a:xfrm>
            <a:prstGeom prst="rtTriangle">
              <a:avLst/>
            </a:prstGeom>
            <a:solidFill>
              <a:schemeClr val="accent5"/>
            </a:solidFill>
            <a:ln>
              <a:noFill/>
            </a:ln>
          </p:spPr>
          <p:txBody>
            <a:bodyPr lIns="91425" tIns="91425" rIns="91425" bIns="91425" anchor="ctr" anchorCtr="0">
              <a:noAutofit/>
            </a:bodyPr>
            <a:lstStyle/>
            <a:p>
              <a:pPr lvl="0">
                <a:spcBef>
                  <a:spcPts val="0"/>
                </a:spcBef>
                <a:buNone/>
              </a:pPr>
            </a:p>
          </p:txBody>
        </p:sp>
        <p:sp>
          <p:nvSpPr>
            <p:cNvPr id="32" name="Shape 32"/>
            <p:cNvSpPr/>
            <p:nvPr/>
          </p:nvSpPr>
          <p:spPr>
            <a:xfrm>
              <a:off x="7170274" y="3903669"/>
              <a:ext cx="989100" cy="987900"/>
            </a:xfrm>
            <a:prstGeom prst="rect">
              <a:avLst/>
            </a:prstGeom>
            <a:solidFill>
              <a:schemeClr val="accent4"/>
            </a:solidFill>
            <a:ln>
              <a:noFill/>
            </a:ln>
          </p:spPr>
          <p:txBody>
            <a:bodyPr lIns="91425" tIns="91425" rIns="91425" bIns="91425" anchor="ctr" anchorCtr="0">
              <a:noAutofit/>
            </a:bodyPr>
            <a:lstStyle/>
            <a:p>
              <a:pPr lvl="0">
                <a:spcBef>
                  <a:spcPts val="0"/>
                </a:spcBef>
                <a:buNone/>
              </a:pPr>
            </a:p>
          </p:txBody>
        </p:sp>
        <p:sp>
          <p:nvSpPr>
            <p:cNvPr id="33" name="Shape 33"/>
            <p:cNvSpPr/>
            <p:nvPr/>
          </p:nvSpPr>
          <p:spPr>
            <a:xfrm rot="10800000">
              <a:off x="8154757" y="3903682"/>
              <a:ext cx="989100" cy="987900"/>
            </a:xfrm>
            <a:prstGeom prst="rtTriangle">
              <a:avLst/>
            </a:prstGeom>
            <a:solidFill>
              <a:schemeClr val="accent3"/>
            </a:solidFill>
            <a:ln>
              <a:noFill/>
            </a:ln>
          </p:spPr>
          <p:txBody>
            <a:bodyPr lIns="91425" tIns="91425" rIns="91425" bIns="91425" anchor="ctr" anchorCtr="0">
              <a:noAutofit/>
            </a:bodyPr>
            <a:lstStyle/>
            <a:p>
              <a:pPr lvl="0">
                <a:spcBef>
                  <a:spcPts val="0"/>
                </a:spcBef>
                <a:buNone/>
              </a:pPr>
            </a:p>
          </p:txBody>
        </p:sp>
        <p:sp>
          <p:nvSpPr>
            <p:cNvPr id="34" name="Shape 34"/>
            <p:cNvSpPr/>
            <p:nvPr/>
          </p:nvSpPr>
          <p:spPr>
            <a:xfrm>
              <a:off x="0" y="4891594"/>
              <a:ext cx="9144000" cy="252000"/>
            </a:xfrm>
            <a:prstGeom prst="rect">
              <a:avLst/>
            </a:prstGeom>
            <a:solidFill>
              <a:schemeClr val="dk1"/>
            </a:solidFill>
            <a:ln>
              <a:noFill/>
            </a:ln>
          </p:spPr>
          <p:txBody>
            <a:bodyPr lIns="91425" tIns="91425" rIns="91425" bIns="91425" anchor="ctr" anchorCtr="0">
              <a:noAutofit/>
            </a:bodyPr>
            <a:lstStyle/>
            <a:p>
              <a:pPr lvl="0">
                <a:spcBef>
                  <a:spcPts val="0"/>
                </a:spcBef>
                <a:buNone/>
              </a:pPr>
            </a:p>
          </p:txBody>
        </p:sp>
      </p:grpSp>
      <p:sp>
        <p:nvSpPr>
          <p:cNvPr id="35" name="Shape 35"/>
          <p:cNvSpPr txBox="1"/>
          <p:nvPr>
            <p:ph type="title"/>
          </p:nvPr>
        </p:nvSpPr>
        <p:spPr>
          <a:xfrm>
            <a:off x="311700" y="410000"/>
            <a:ext cx="8520600" cy="6078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6" name="Shape 36"/>
          <p:cNvSpPr txBox="1"/>
          <p:nvPr>
            <p:ph type="body" idx="1"/>
          </p:nvPr>
        </p:nvSpPr>
        <p:spPr>
          <a:xfrm>
            <a:off x="311700" y="1229875"/>
            <a:ext cx="8520600" cy="33390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7" name="Shape 37"/>
          <p:cNvSpPr txBox="1"/>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38" name="Shape 38"/>
        <p:cNvGrpSpPr/>
        <p:nvPr/>
      </p:nvGrpSpPr>
      <p:grpSpPr>
        <a:xfrm>
          <a:off x="0" y="0"/>
          <a:ext cx="0" cy="0"/>
          <a:chOff x="0" y="0"/>
          <a:chExt cx="0" cy="0"/>
        </a:xfrm>
      </p:grpSpPr>
      <p:sp>
        <p:nvSpPr>
          <p:cNvPr id="39" name="Shape 39"/>
          <p:cNvSpPr txBox="1"/>
          <p:nvPr>
            <p:ph type="title"/>
          </p:nvPr>
        </p:nvSpPr>
        <p:spPr>
          <a:xfrm>
            <a:off x="311700" y="410000"/>
            <a:ext cx="8520600" cy="6078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type="body" idx="1"/>
          </p:nvPr>
        </p:nvSpPr>
        <p:spPr>
          <a:xfrm>
            <a:off x="311700" y="1229975"/>
            <a:ext cx="3999900" cy="33390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1" name="Shape 41"/>
          <p:cNvSpPr txBox="1"/>
          <p:nvPr>
            <p:ph type="body" idx="2"/>
          </p:nvPr>
        </p:nvSpPr>
        <p:spPr>
          <a:xfrm>
            <a:off x="4832400" y="1229975"/>
            <a:ext cx="3999900" cy="33390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2" name="Shape 42"/>
          <p:cNvSpPr txBox="1"/>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solidFill>
                  <a:schemeClr val="dk2"/>
                </a:solidFill>
              </a:rPr>
            </a:fld>
            <a:endParaRPr lang="en-GB">
              <a:solidFill>
                <a:schemeClr val="dk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43" name="Shape 43"/>
        <p:cNvGrpSpPr/>
        <p:nvPr/>
      </p:nvGrpSpPr>
      <p:grpSpPr>
        <a:xfrm>
          <a:off x="0" y="0"/>
          <a:ext cx="0" cy="0"/>
          <a:chOff x="0" y="0"/>
          <a:chExt cx="0" cy="0"/>
        </a:xfrm>
      </p:grpSpPr>
      <p:sp>
        <p:nvSpPr>
          <p:cNvPr id="44" name="Shape 44"/>
          <p:cNvSpPr txBox="1"/>
          <p:nvPr>
            <p:ph type="title"/>
          </p:nvPr>
        </p:nvSpPr>
        <p:spPr>
          <a:xfrm>
            <a:off x="311700" y="410000"/>
            <a:ext cx="8520600" cy="6078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5" name="Shape 45"/>
          <p:cNvSpPr txBox="1"/>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solidFill>
                  <a:schemeClr val="dk2"/>
                </a:solidFill>
              </a:rPr>
            </a:fld>
            <a:endParaRPr lang="en-GB">
              <a:solidFill>
                <a:schemeClr val="dk2"/>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46" name="Shape 46"/>
        <p:cNvGrpSpPr/>
        <p:nvPr/>
      </p:nvGrpSpPr>
      <p:grpSpPr>
        <a:xfrm>
          <a:off x="0" y="0"/>
          <a:ext cx="0" cy="0"/>
          <a:chOff x="0" y="0"/>
          <a:chExt cx="0" cy="0"/>
        </a:xfrm>
      </p:grpSpPr>
      <p:sp>
        <p:nvSpPr>
          <p:cNvPr id="47" name="Shape 47"/>
          <p:cNvSpPr txBox="1"/>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8" name="Shape 48"/>
          <p:cNvSpPr txBox="1"/>
          <p:nvPr>
            <p:ph type="body" idx="1"/>
          </p:nvPr>
        </p:nvSpPr>
        <p:spPr>
          <a:xfrm>
            <a:off x="311700" y="1465804"/>
            <a:ext cx="2808000" cy="31032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9" name="Shape 49"/>
          <p:cNvSpPr txBox="1"/>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solidFill>
                  <a:schemeClr val="dk2"/>
                </a:solidFill>
              </a:rPr>
            </a:fld>
            <a:endParaRPr lang="en-GB">
              <a:solidFill>
                <a:schemeClr val="dk2"/>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4"/>
        </a:solidFill>
        <a:effectLst/>
      </p:bgPr>
    </p:bg>
    <p:spTree>
      <p:nvGrpSpPr>
        <p:cNvPr id="50" name="Shape 50"/>
        <p:cNvGrpSpPr/>
        <p:nvPr/>
      </p:nvGrpSpPr>
      <p:grpSpPr>
        <a:xfrm>
          <a:off x="0" y="0"/>
          <a:ext cx="0" cy="0"/>
          <a:chOff x="0" y="0"/>
          <a:chExt cx="0" cy="0"/>
        </a:xfrm>
      </p:grpSpPr>
      <p:grpSp>
        <p:nvGrpSpPr>
          <p:cNvPr id="51" name="Shape 51"/>
          <p:cNvGrpSpPr/>
          <p:nvPr/>
        </p:nvGrpSpPr>
        <p:grpSpPr>
          <a:xfrm>
            <a:off x="6098378" y="4"/>
            <a:ext cx="3045625" cy="2030570"/>
            <a:chOff x="6098378" y="4"/>
            <a:chExt cx="3045625" cy="2030570"/>
          </a:xfrm>
        </p:grpSpPr>
        <p:sp>
          <p:nvSpPr>
            <p:cNvPr id="52" name="Shape 52"/>
            <p:cNvSpPr/>
            <p:nvPr/>
          </p:nvSpPr>
          <p:spPr>
            <a:xfrm>
              <a:off x="8128803" y="15"/>
              <a:ext cx="1015200" cy="1015200"/>
            </a:xfrm>
            <a:prstGeom prst="rect">
              <a:avLst/>
            </a:prstGeom>
            <a:solidFill>
              <a:schemeClr val="accent3"/>
            </a:solidFill>
            <a:ln>
              <a:noFill/>
            </a:ln>
          </p:spPr>
          <p:txBody>
            <a:bodyPr lIns="91425" tIns="91425" rIns="91425" bIns="91425" anchor="ctr" anchorCtr="0">
              <a:noAutofit/>
            </a:bodyPr>
            <a:lstStyle/>
            <a:p>
              <a:pPr lvl="0">
                <a:spcBef>
                  <a:spcPts val="0"/>
                </a:spcBef>
                <a:buNone/>
              </a:pPr>
            </a:p>
          </p:txBody>
        </p:sp>
        <p:sp>
          <p:nvSpPr>
            <p:cNvPr id="53" name="Shape 53"/>
            <p:cNvSpPr/>
            <p:nvPr/>
          </p:nvSpPr>
          <p:spPr>
            <a:xfrm flipH="1">
              <a:off x="7113463" y="4"/>
              <a:ext cx="1015200" cy="1015200"/>
            </a:xfrm>
            <a:prstGeom prst="rtTriangle">
              <a:avLst/>
            </a:prstGeom>
            <a:solidFill>
              <a:schemeClr val="accent5"/>
            </a:solidFill>
            <a:ln>
              <a:noFill/>
            </a:ln>
          </p:spPr>
          <p:txBody>
            <a:bodyPr lIns="91425" tIns="91425" rIns="91425" bIns="91425" anchor="ctr" anchorCtr="0">
              <a:noAutofit/>
            </a:bodyPr>
            <a:lstStyle/>
            <a:p>
              <a:pPr lvl="0">
                <a:spcBef>
                  <a:spcPts val="0"/>
                </a:spcBef>
                <a:buNone/>
              </a:pPr>
            </a:p>
          </p:txBody>
        </p:sp>
        <p:sp>
          <p:nvSpPr>
            <p:cNvPr id="54" name="Shape 54"/>
            <p:cNvSpPr/>
            <p:nvPr/>
          </p:nvSpPr>
          <p:spPr>
            <a:xfrm rot="10800000" flipH="1">
              <a:off x="7113588" y="106"/>
              <a:ext cx="1015200" cy="1015200"/>
            </a:xfrm>
            <a:prstGeom prst="rtTriangle">
              <a:avLst/>
            </a:prstGeom>
            <a:solidFill>
              <a:schemeClr val="accent3"/>
            </a:solidFill>
            <a:ln>
              <a:noFill/>
            </a:ln>
          </p:spPr>
          <p:txBody>
            <a:bodyPr lIns="91425" tIns="91425" rIns="91425" bIns="91425" anchor="ctr" anchorCtr="0">
              <a:noAutofit/>
            </a:bodyPr>
            <a:lstStyle/>
            <a:p>
              <a:pPr lvl="0">
                <a:spcBef>
                  <a:spcPts val="0"/>
                </a:spcBef>
                <a:buNone/>
              </a:pPr>
            </a:p>
          </p:txBody>
        </p:sp>
        <p:sp>
          <p:nvSpPr>
            <p:cNvPr id="55" name="Shape 55"/>
            <p:cNvSpPr/>
            <p:nvPr/>
          </p:nvSpPr>
          <p:spPr>
            <a:xfrm rot="10800000">
              <a:off x="6098378" y="96"/>
              <a:ext cx="1015200" cy="1015200"/>
            </a:xfrm>
            <a:prstGeom prst="rtTriangle">
              <a:avLst/>
            </a:prstGeom>
            <a:solidFill>
              <a:schemeClr val="accent5"/>
            </a:solidFill>
            <a:ln>
              <a:noFill/>
            </a:ln>
          </p:spPr>
          <p:txBody>
            <a:bodyPr lIns="91425" tIns="91425" rIns="91425" bIns="91425" anchor="ctr" anchorCtr="0">
              <a:noAutofit/>
            </a:bodyPr>
            <a:lstStyle/>
            <a:p>
              <a:pPr lvl="0">
                <a:spcBef>
                  <a:spcPts val="0"/>
                </a:spcBef>
                <a:buNone/>
              </a:pPr>
            </a:p>
          </p:txBody>
        </p:sp>
        <p:sp>
          <p:nvSpPr>
            <p:cNvPr id="56" name="Shape 56"/>
            <p:cNvSpPr/>
            <p:nvPr/>
          </p:nvSpPr>
          <p:spPr>
            <a:xfrm rot="10800000">
              <a:off x="8128789" y="1015375"/>
              <a:ext cx="1015200" cy="1015200"/>
            </a:xfrm>
            <a:prstGeom prst="rtTriangle">
              <a:avLst/>
            </a:prstGeom>
            <a:solidFill>
              <a:schemeClr val="accent5"/>
            </a:solidFill>
            <a:ln>
              <a:noFill/>
            </a:ln>
          </p:spPr>
          <p:txBody>
            <a:bodyPr lIns="91425" tIns="91425" rIns="91425" bIns="91425" anchor="ctr" anchorCtr="0">
              <a:noAutofit/>
            </a:bodyPr>
            <a:lstStyle/>
            <a:p>
              <a:pPr lvl="0">
                <a:spcBef>
                  <a:spcPts val="0"/>
                </a:spcBef>
                <a:buNone/>
              </a:pPr>
            </a:p>
          </p:txBody>
        </p:sp>
      </p:grpSp>
      <p:sp>
        <p:nvSpPr>
          <p:cNvPr id="57" name="Shape 57"/>
          <p:cNvSpPr txBox="1"/>
          <p:nvPr>
            <p:ph type="title"/>
          </p:nvPr>
        </p:nvSpPr>
        <p:spPr>
          <a:xfrm>
            <a:off x="490250" y="526350"/>
            <a:ext cx="5618700" cy="40908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58" name="Shape 58"/>
          <p:cNvSpPr txBox="1"/>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59" name="Shape 59"/>
        <p:cNvGrpSpPr/>
        <p:nvPr/>
      </p:nvGrpSpPr>
      <p:grpSpPr>
        <a:xfrm>
          <a:off x="0" y="0"/>
          <a:ext cx="0" cy="0"/>
          <a:chOff x="0" y="0"/>
          <a:chExt cx="0" cy="0"/>
        </a:xfrm>
      </p:grpSpPr>
      <p:sp>
        <p:nvSpPr>
          <p:cNvPr id="60" name="Shape 60"/>
          <p:cNvSpPr/>
          <p:nvPr/>
        </p:nvSpPr>
        <p:spPr>
          <a:xfrm>
            <a:off x="4572000" y="-175"/>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p>
        </p:txBody>
      </p:sp>
      <p:cxnSp>
        <p:nvCxnSpPr>
          <p:cNvPr id="61" name="Shape 6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62" name="Shape 62"/>
          <p:cNvSpPr txBox="1"/>
          <p:nvPr>
            <p:ph type="title"/>
          </p:nvPr>
        </p:nvSpPr>
        <p:spPr>
          <a:xfrm>
            <a:off x="265500" y="1151100"/>
            <a:ext cx="4045200" cy="15645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63" name="Shape 63"/>
          <p:cNvSpPr txBox="1"/>
          <p:nvPr>
            <p:ph type="subTitle" idx="1"/>
          </p:nvPr>
        </p:nvSpPr>
        <p:spPr>
          <a:xfrm>
            <a:off x="265500" y="2769001"/>
            <a:ext cx="4045200" cy="12693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64" name="Shape 64"/>
          <p:cNvSpPr txBox="1"/>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65" name="Shape 65"/>
          <p:cNvSpPr txBox="1"/>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66" name="Shape 66"/>
        <p:cNvGrpSpPr/>
        <p:nvPr/>
      </p:nvGrpSpPr>
      <p:grpSpPr>
        <a:xfrm>
          <a:off x="0" y="0"/>
          <a:ext cx="0" cy="0"/>
          <a:chOff x="0" y="0"/>
          <a:chExt cx="0" cy="0"/>
        </a:xfrm>
      </p:grpSpPr>
      <p:sp>
        <p:nvSpPr>
          <p:cNvPr id="67" name="Shape 67"/>
          <p:cNvSpPr txBox="1"/>
          <p:nvPr>
            <p:ph type="body" idx="1"/>
          </p:nvPr>
        </p:nvSpPr>
        <p:spPr>
          <a:xfrm>
            <a:off x="319500" y="4230575"/>
            <a:ext cx="5998800" cy="5988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p:txBody>
      </p:sp>
      <p:sp>
        <p:nvSpPr>
          <p:cNvPr id="68" name="Shape 68"/>
          <p:cNvSpPr txBox="1"/>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solidFill>
                  <a:schemeClr val="dk2"/>
                </a:solidFill>
              </a:rPr>
            </a:fld>
            <a:endParaRPr lang="en-GB">
              <a:solidFill>
                <a:schemeClr val="dk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0" Type="http://schemas.openxmlformats.org/officeDocument/2006/relationships/theme" Target="../theme/theme1.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Shape 6"/>
          <p:cNvSpPr txBox="1"/>
          <p:nvPr>
            <p:ph type="title"/>
          </p:nvPr>
        </p:nvSpPr>
        <p:spPr>
          <a:xfrm>
            <a:off x="311700" y="410000"/>
            <a:ext cx="8520600" cy="607800"/>
          </a:xfrm>
          <a:prstGeom prst="rect">
            <a:avLst/>
          </a:prstGeom>
          <a:noFill/>
          <a:ln>
            <a:noFill/>
          </a:ln>
        </p:spPr>
        <p:txBody>
          <a:bodyPr lIns="91425" tIns="91425" rIns="91425" bIns="91425" anchor="t" anchorCtr="0"/>
          <a:lstStyle>
            <a:lvl1pPr lvl="0">
              <a:spcBef>
                <a:spcPts val="0"/>
              </a:spcBef>
              <a:buClr>
                <a:schemeClr val="dk1"/>
              </a:buClr>
              <a:buSzPct val="100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1pPr>
            <a:lvl2pPr lvl="1">
              <a:spcBef>
                <a:spcPts val="0"/>
              </a:spcBef>
              <a:buClr>
                <a:schemeClr val="dk1"/>
              </a:buClr>
              <a:buSzPct val="100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2pPr>
            <a:lvl3pPr lvl="2">
              <a:spcBef>
                <a:spcPts val="0"/>
              </a:spcBef>
              <a:buClr>
                <a:schemeClr val="dk1"/>
              </a:buClr>
              <a:buSzPct val="100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3pPr>
            <a:lvl4pPr lvl="3">
              <a:spcBef>
                <a:spcPts val="0"/>
              </a:spcBef>
              <a:buClr>
                <a:schemeClr val="dk1"/>
              </a:buClr>
              <a:buSzPct val="100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4pPr>
            <a:lvl5pPr lvl="4">
              <a:spcBef>
                <a:spcPts val="0"/>
              </a:spcBef>
              <a:buClr>
                <a:schemeClr val="dk1"/>
              </a:buClr>
              <a:buSzPct val="100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5pPr>
            <a:lvl6pPr lvl="5">
              <a:spcBef>
                <a:spcPts val="0"/>
              </a:spcBef>
              <a:buClr>
                <a:schemeClr val="dk1"/>
              </a:buClr>
              <a:buSzPct val="100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6pPr>
            <a:lvl7pPr lvl="6">
              <a:spcBef>
                <a:spcPts val="0"/>
              </a:spcBef>
              <a:buClr>
                <a:schemeClr val="dk1"/>
              </a:buClr>
              <a:buSzPct val="100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7pPr>
            <a:lvl8pPr lvl="7">
              <a:spcBef>
                <a:spcPts val="0"/>
              </a:spcBef>
              <a:buClr>
                <a:schemeClr val="dk1"/>
              </a:buClr>
              <a:buSzPct val="100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8pPr>
            <a:lvl9pPr lvl="8">
              <a:spcBef>
                <a:spcPts val="0"/>
              </a:spcBef>
              <a:buClr>
                <a:schemeClr val="dk1"/>
              </a:buClr>
              <a:buSzPct val="100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9pPr>
          </a:lstStyle>
          <a:p/>
        </p:txBody>
      </p:sp>
      <p:sp>
        <p:nvSpPr>
          <p:cNvPr id="7" name="Shape 7"/>
          <p:cNvSpPr txBox="1"/>
          <p:nvPr>
            <p:ph type="body" idx="1"/>
          </p:nvPr>
        </p:nvSpPr>
        <p:spPr>
          <a:xfrm>
            <a:off x="311700" y="1229875"/>
            <a:ext cx="8520600" cy="33390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Roboto" panose="02000000000000000000"/>
              <a:defRPr sz="1800">
                <a:solidFill>
                  <a:schemeClr val="dk2"/>
                </a:solidFill>
                <a:latin typeface="Roboto" panose="02000000000000000000"/>
                <a:ea typeface="Roboto" panose="02000000000000000000"/>
                <a:cs typeface="Roboto" panose="02000000000000000000"/>
                <a:sym typeface="Roboto" panose="02000000000000000000"/>
              </a:defRPr>
            </a:lvl1pPr>
            <a:lvl2pPr lvl="1">
              <a:lnSpc>
                <a:spcPct val="115000"/>
              </a:lnSpc>
              <a:spcBef>
                <a:spcPts val="0"/>
              </a:spcBef>
              <a:spcAft>
                <a:spcPts val="1600"/>
              </a:spcAft>
              <a:buClr>
                <a:schemeClr val="dk2"/>
              </a:buClr>
              <a:buFont typeface="Roboto" panose="02000000000000000000"/>
              <a:defRPr>
                <a:solidFill>
                  <a:schemeClr val="dk2"/>
                </a:solidFill>
                <a:latin typeface="Roboto" panose="02000000000000000000"/>
                <a:ea typeface="Roboto" panose="02000000000000000000"/>
                <a:cs typeface="Roboto" panose="02000000000000000000"/>
                <a:sym typeface="Roboto" panose="02000000000000000000"/>
              </a:defRPr>
            </a:lvl2pPr>
            <a:lvl3pPr lvl="2">
              <a:lnSpc>
                <a:spcPct val="115000"/>
              </a:lnSpc>
              <a:spcBef>
                <a:spcPts val="0"/>
              </a:spcBef>
              <a:spcAft>
                <a:spcPts val="1600"/>
              </a:spcAft>
              <a:buClr>
                <a:schemeClr val="dk2"/>
              </a:buClr>
              <a:buFont typeface="Roboto" panose="02000000000000000000"/>
              <a:defRPr>
                <a:solidFill>
                  <a:schemeClr val="dk2"/>
                </a:solidFill>
                <a:latin typeface="Roboto" panose="02000000000000000000"/>
                <a:ea typeface="Roboto" panose="02000000000000000000"/>
                <a:cs typeface="Roboto" panose="02000000000000000000"/>
                <a:sym typeface="Roboto" panose="02000000000000000000"/>
              </a:defRPr>
            </a:lvl3pPr>
            <a:lvl4pPr lvl="3">
              <a:lnSpc>
                <a:spcPct val="115000"/>
              </a:lnSpc>
              <a:spcBef>
                <a:spcPts val="0"/>
              </a:spcBef>
              <a:spcAft>
                <a:spcPts val="1600"/>
              </a:spcAft>
              <a:buClr>
                <a:schemeClr val="dk2"/>
              </a:buClr>
              <a:buFont typeface="Roboto" panose="02000000000000000000"/>
              <a:defRPr>
                <a:solidFill>
                  <a:schemeClr val="dk2"/>
                </a:solidFill>
                <a:latin typeface="Roboto" panose="02000000000000000000"/>
                <a:ea typeface="Roboto" panose="02000000000000000000"/>
                <a:cs typeface="Roboto" panose="02000000000000000000"/>
                <a:sym typeface="Roboto" panose="02000000000000000000"/>
              </a:defRPr>
            </a:lvl4pPr>
            <a:lvl5pPr lvl="4">
              <a:lnSpc>
                <a:spcPct val="115000"/>
              </a:lnSpc>
              <a:spcBef>
                <a:spcPts val="0"/>
              </a:spcBef>
              <a:spcAft>
                <a:spcPts val="1600"/>
              </a:spcAft>
              <a:buClr>
                <a:schemeClr val="dk2"/>
              </a:buClr>
              <a:buFont typeface="Roboto" panose="02000000000000000000"/>
              <a:defRPr>
                <a:solidFill>
                  <a:schemeClr val="dk2"/>
                </a:solidFill>
                <a:latin typeface="Roboto" panose="02000000000000000000"/>
                <a:ea typeface="Roboto" panose="02000000000000000000"/>
                <a:cs typeface="Roboto" panose="02000000000000000000"/>
                <a:sym typeface="Roboto" panose="02000000000000000000"/>
              </a:defRPr>
            </a:lvl5pPr>
            <a:lvl6pPr lvl="5">
              <a:lnSpc>
                <a:spcPct val="115000"/>
              </a:lnSpc>
              <a:spcBef>
                <a:spcPts val="0"/>
              </a:spcBef>
              <a:spcAft>
                <a:spcPts val="1600"/>
              </a:spcAft>
              <a:buClr>
                <a:schemeClr val="dk2"/>
              </a:buClr>
              <a:buFont typeface="Roboto" panose="02000000000000000000"/>
              <a:defRPr>
                <a:solidFill>
                  <a:schemeClr val="dk2"/>
                </a:solidFill>
                <a:latin typeface="Roboto" panose="02000000000000000000"/>
                <a:ea typeface="Roboto" panose="02000000000000000000"/>
                <a:cs typeface="Roboto" panose="02000000000000000000"/>
                <a:sym typeface="Roboto" panose="02000000000000000000"/>
              </a:defRPr>
            </a:lvl6pPr>
            <a:lvl7pPr lvl="6">
              <a:lnSpc>
                <a:spcPct val="115000"/>
              </a:lnSpc>
              <a:spcBef>
                <a:spcPts val="0"/>
              </a:spcBef>
              <a:spcAft>
                <a:spcPts val="1600"/>
              </a:spcAft>
              <a:buClr>
                <a:schemeClr val="dk2"/>
              </a:buClr>
              <a:buFont typeface="Roboto" panose="02000000000000000000"/>
              <a:defRPr>
                <a:solidFill>
                  <a:schemeClr val="dk2"/>
                </a:solidFill>
                <a:latin typeface="Roboto" panose="02000000000000000000"/>
                <a:ea typeface="Roboto" panose="02000000000000000000"/>
                <a:cs typeface="Roboto" panose="02000000000000000000"/>
                <a:sym typeface="Roboto" panose="02000000000000000000"/>
              </a:defRPr>
            </a:lvl7pPr>
            <a:lvl8pPr lvl="7">
              <a:lnSpc>
                <a:spcPct val="115000"/>
              </a:lnSpc>
              <a:spcBef>
                <a:spcPts val="0"/>
              </a:spcBef>
              <a:spcAft>
                <a:spcPts val="1600"/>
              </a:spcAft>
              <a:buClr>
                <a:schemeClr val="dk2"/>
              </a:buClr>
              <a:buFont typeface="Roboto" panose="02000000000000000000"/>
              <a:defRPr>
                <a:solidFill>
                  <a:schemeClr val="dk2"/>
                </a:solidFill>
                <a:latin typeface="Roboto" panose="02000000000000000000"/>
                <a:ea typeface="Roboto" panose="02000000000000000000"/>
                <a:cs typeface="Roboto" panose="02000000000000000000"/>
                <a:sym typeface="Roboto" panose="02000000000000000000"/>
              </a:defRPr>
            </a:lvl8pPr>
            <a:lvl9pPr lvl="8">
              <a:lnSpc>
                <a:spcPct val="115000"/>
              </a:lnSpc>
              <a:spcBef>
                <a:spcPts val="0"/>
              </a:spcBef>
              <a:spcAft>
                <a:spcPts val="1600"/>
              </a:spcAft>
              <a:buClr>
                <a:schemeClr val="dk2"/>
              </a:buClr>
              <a:buFont typeface="Roboto" panose="02000000000000000000"/>
              <a:defRPr>
                <a:solidFill>
                  <a:schemeClr val="dk2"/>
                </a:solidFill>
                <a:latin typeface="Roboto" panose="02000000000000000000"/>
                <a:ea typeface="Roboto" panose="02000000000000000000"/>
                <a:cs typeface="Roboto" panose="02000000000000000000"/>
                <a:sym typeface="Roboto" panose="02000000000000000000"/>
              </a:defRPr>
            </a:lvl9pPr>
          </a:lstStyle>
          <a:p/>
        </p:txBody>
      </p:sp>
      <p:sp>
        <p:nvSpPr>
          <p:cNvPr id="8" name="Shape 8"/>
          <p:cNvSpPr txBox="1"/>
          <p:nvPr>
            <p:ph type="sldNum" idx="12"/>
          </p:nvPr>
        </p:nvSpPr>
        <p:spPr>
          <a:xfrm>
            <a:off x="8460431" y="4651190"/>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GB" sz="1000">
                <a:solidFill>
                  <a:schemeClr val="lt1"/>
                </a:solidFill>
                <a:latin typeface="Roboto" panose="02000000000000000000"/>
                <a:ea typeface="Roboto" panose="02000000000000000000"/>
                <a:cs typeface="Roboto" panose="02000000000000000000"/>
                <a:sym typeface="Roboto" panose="02000000000000000000"/>
              </a:rPr>
            </a:fld>
            <a:endParaRPr lang="en-GB" sz="1000">
              <a:solidFill>
                <a:schemeClr val="lt1"/>
              </a:solidFill>
              <a:latin typeface="Roboto" panose="02000000000000000000"/>
              <a:ea typeface="Roboto" panose="02000000000000000000"/>
              <a:cs typeface="Roboto" panose="02000000000000000000"/>
              <a:sym typeface="Roboto" panose="02000000000000000000"/>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4.xml"/><Relationship Id="rId1" Type="http://schemas.openxmlformats.org/officeDocument/2006/relationships/image" Target="../media/image11.jpeg"/></Relationships>
</file>

<file path=ppt/slides/_rels/slide11.xml.rels><?xml version="1.0" encoding="UTF-8" standalone="yes"?>
<Relationships xmlns="http://schemas.openxmlformats.org/package/2006/relationships"><Relationship Id="rId9" Type="http://schemas.openxmlformats.org/officeDocument/2006/relationships/notesSlide" Target="../notesSlides/notesSlide11.xml"/><Relationship Id="rId8" Type="http://schemas.openxmlformats.org/officeDocument/2006/relationships/slideLayout" Target="../slideLayouts/slideLayout13.xml"/><Relationship Id="rId7" Type="http://schemas.openxmlformats.org/officeDocument/2006/relationships/image" Target="../media/image18.jpeg"/><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6.xml"/><Relationship Id="rId1" Type="http://schemas.openxmlformats.org/officeDocument/2006/relationships/image" Target="../media/image19.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16.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6.xml"/><Relationship Id="rId1"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6.xml"/><Relationship Id="rId1"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6.xml"/><Relationship Id="rId1"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3.xml"/><Relationship Id="rId1"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3.xml"/><Relationship Id="rId1"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3.xml"/><Relationship Id="rId1" Type="http://schemas.openxmlformats.org/officeDocument/2006/relationships/image" Target="../media/image24.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image" Target="../media/image2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6.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3.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64" name="Shape 164"/>
        <p:cNvGrpSpPr/>
        <p:nvPr/>
      </p:nvGrpSpPr>
      <p:grpSpPr>
        <a:xfrm>
          <a:off x="0" y="0"/>
          <a:ext cx="0" cy="0"/>
          <a:chOff x="0" y="0"/>
          <a:chExt cx="0" cy="0"/>
        </a:xfrm>
      </p:grpSpPr>
      <p:sp>
        <p:nvSpPr>
          <p:cNvPr id="165" name="Shape 165"/>
          <p:cNvSpPr txBox="1"/>
          <p:nvPr>
            <p:ph type="title"/>
          </p:nvPr>
        </p:nvSpPr>
        <p:spPr>
          <a:xfrm>
            <a:off x="2491000" y="1490750"/>
            <a:ext cx="6424500" cy="801900"/>
          </a:xfrm>
          <a:prstGeom prst="rect">
            <a:avLst/>
          </a:prstGeom>
        </p:spPr>
        <p:txBody>
          <a:bodyPr lIns="91425" tIns="91425" rIns="91425" bIns="91425" anchor="t" anchorCtr="0">
            <a:noAutofit/>
          </a:bodyPr>
          <a:lstStyle/>
          <a:p>
            <a:pPr lvl="0" algn="l">
              <a:spcBef>
                <a:spcPts val="0"/>
              </a:spcBef>
              <a:buNone/>
            </a:pPr>
            <a:r>
              <a:rPr lang="en-GB">
                <a:solidFill>
                  <a:srgbClr val="5E85B9"/>
                </a:solidFill>
                <a:latin typeface="Comic Sans MS" panose="030F0702030302020204"/>
                <a:ea typeface="Comic Sans MS" panose="030F0702030302020204"/>
                <a:cs typeface="Comic Sans MS" panose="030F0702030302020204"/>
                <a:sym typeface="Comic Sans MS" panose="030F0702030302020204"/>
              </a:rPr>
              <a:t>      M</a:t>
            </a:r>
            <a:r>
              <a:rPr lang="en-GB">
                <a:solidFill>
                  <a:srgbClr val="F3F3F3"/>
                </a:solidFill>
                <a:latin typeface="Comic Sans MS" panose="030F0702030302020204"/>
                <a:ea typeface="Comic Sans MS" panose="030F0702030302020204"/>
                <a:cs typeface="Comic Sans MS" panose="030F0702030302020204"/>
                <a:sym typeface="Comic Sans MS" panose="030F0702030302020204"/>
              </a:rPr>
              <a:t>onetary</a:t>
            </a:r>
            <a:r>
              <a:rPr lang="en-GB">
                <a:solidFill>
                  <a:srgbClr val="5E85B9"/>
                </a:solidFill>
                <a:latin typeface="Comic Sans MS" panose="030F0702030302020204"/>
                <a:ea typeface="Comic Sans MS" panose="030F0702030302020204"/>
                <a:cs typeface="Comic Sans MS" panose="030F0702030302020204"/>
                <a:sym typeface="Comic Sans MS" panose="030F0702030302020204"/>
              </a:rPr>
              <a:t> P</a:t>
            </a:r>
            <a:r>
              <a:rPr lang="en-GB">
                <a:solidFill>
                  <a:srgbClr val="FFFFFF"/>
                </a:solidFill>
                <a:latin typeface="Comic Sans MS" panose="030F0702030302020204"/>
                <a:ea typeface="Comic Sans MS" panose="030F0702030302020204"/>
                <a:cs typeface="Comic Sans MS" panose="030F0702030302020204"/>
                <a:sym typeface="Comic Sans MS" panose="030F0702030302020204"/>
              </a:rPr>
              <a:t>olicy</a:t>
            </a:r>
            <a:r>
              <a:rPr lang="en-GB" sz="3000">
                <a:latin typeface="Comic Sans MS" panose="030F0702030302020204"/>
                <a:ea typeface="Comic Sans MS" panose="030F0702030302020204"/>
                <a:cs typeface="Comic Sans MS" panose="030F0702030302020204"/>
                <a:sym typeface="Comic Sans MS" panose="030F0702030302020204"/>
              </a:rPr>
              <a:t> </a:t>
            </a:r>
            <a:endParaRPr lang="en-GB" sz="3000">
              <a:latin typeface="Comic Sans MS" panose="030F0702030302020204"/>
              <a:ea typeface="Comic Sans MS" panose="030F0702030302020204"/>
              <a:cs typeface="Comic Sans MS" panose="030F0702030302020204"/>
              <a:sym typeface="Comic Sans MS" panose="030F0702030302020204"/>
            </a:endParaRPr>
          </a:p>
        </p:txBody>
      </p:sp>
      <p:sp>
        <p:nvSpPr>
          <p:cNvPr id="166" name="Shape 166"/>
          <p:cNvSpPr txBox="1"/>
          <p:nvPr>
            <p:ph type="subTitle" idx="1"/>
          </p:nvPr>
        </p:nvSpPr>
        <p:spPr>
          <a:xfrm>
            <a:off x="4713325" y="2121950"/>
            <a:ext cx="4243800" cy="393600"/>
          </a:xfrm>
          <a:prstGeom prst="rect">
            <a:avLst/>
          </a:prstGeom>
        </p:spPr>
        <p:txBody>
          <a:bodyPr lIns="91425" tIns="91425" rIns="91425" bIns="91425" anchor="t" anchorCtr="0">
            <a:noAutofit/>
          </a:bodyPr>
          <a:lstStyle/>
          <a:p>
            <a:pPr lvl="0">
              <a:spcBef>
                <a:spcPts val="0"/>
              </a:spcBef>
              <a:buNone/>
            </a:pPr>
            <a:r>
              <a:rPr lang="en-GB"/>
              <a:t>Tug of war b/w Inflation and growth</a:t>
            </a:r>
            <a:endParaRPr lang="en-GB"/>
          </a:p>
        </p:txBody>
      </p:sp>
      <p:sp>
        <p:nvSpPr>
          <p:cNvPr id="167" name="Shape 167"/>
          <p:cNvSpPr txBox="1"/>
          <p:nvPr>
            <p:ph type="subTitle" idx="2"/>
          </p:nvPr>
        </p:nvSpPr>
        <p:spPr>
          <a:xfrm>
            <a:off x="6444050" y="2503300"/>
            <a:ext cx="2513100" cy="410700"/>
          </a:xfrm>
          <a:prstGeom prst="rect">
            <a:avLst/>
          </a:prstGeom>
        </p:spPr>
        <p:txBody>
          <a:bodyPr lIns="91425" tIns="91425" rIns="91425" bIns="91425" anchor="t" anchorCtr="0">
            <a:noAutofit/>
          </a:bodyPr>
          <a:lstStyle/>
          <a:p>
            <a:pPr lvl="0">
              <a:spcBef>
                <a:spcPts val="0"/>
              </a:spcBef>
              <a:buNone/>
            </a:pPr>
            <a:r>
              <a:rPr lang="en-GB"/>
              <a:t>April 13rd, 2017 </a:t>
            </a:r>
            <a:endParaRPr lang="en-GB"/>
          </a:p>
        </p:txBody>
      </p:sp>
      <p:sp>
        <p:nvSpPr>
          <p:cNvPr id="168" name="Shape 168"/>
          <p:cNvSpPr txBox="1"/>
          <p:nvPr/>
        </p:nvSpPr>
        <p:spPr>
          <a:xfrm>
            <a:off x="7221250" y="4236900"/>
            <a:ext cx="1868700" cy="551400"/>
          </a:xfrm>
          <a:prstGeom prst="rect">
            <a:avLst/>
          </a:prstGeom>
          <a:noFill/>
          <a:ln>
            <a:noFill/>
          </a:ln>
        </p:spPr>
        <p:txBody>
          <a:bodyPr lIns="91425" tIns="91425" rIns="91425" bIns="91425" anchor="t" anchorCtr="0">
            <a:noAutofit/>
          </a:bodyPr>
          <a:lstStyle/>
          <a:p>
            <a:pPr lvl="0">
              <a:spcBef>
                <a:spcPts val="0"/>
              </a:spcBef>
              <a:buNone/>
            </a:pPr>
            <a:endParaRPr>
              <a:solidFill>
                <a:srgbClr val="5E85B9"/>
              </a:solidFill>
              <a:latin typeface="Arial Black" panose="020B0A04020102020204"/>
              <a:ea typeface="Arial Black" panose="020B0A04020102020204"/>
              <a:cs typeface="Arial Black" panose="020B0A04020102020204"/>
              <a:sym typeface="Arial Black" panose="020B0A04020102020204"/>
            </a:endParaRPr>
          </a:p>
        </p:txBody>
      </p:sp>
      <p:sp>
        <p:nvSpPr>
          <p:cNvPr id="1" name="Text Box 0"/>
          <p:cNvSpPr txBox="1"/>
          <p:nvPr/>
        </p:nvSpPr>
        <p:spPr>
          <a:xfrm>
            <a:off x="6893560" y="3936365"/>
            <a:ext cx="2196465" cy="731520"/>
          </a:xfrm>
          <a:prstGeom prst="rect">
            <a:avLst/>
          </a:prstGeom>
          <a:noFill/>
        </p:spPr>
        <p:txBody>
          <a:bodyPr wrap="square" rtlCol="0">
            <a:spAutoFit/>
          </a:bodyPr>
          <a:p>
            <a:r>
              <a:rPr lang="en-US">
                <a:solidFill>
                  <a:schemeClr val="bg1"/>
                </a:solidFill>
              </a:rPr>
              <a:t>BY:</a:t>
            </a:r>
            <a:endParaRPr lang="en-US">
              <a:solidFill>
                <a:schemeClr val="bg1"/>
              </a:solidFill>
            </a:endParaRPr>
          </a:p>
          <a:p>
            <a:r>
              <a:rPr lang="en-US">
                <a:solidFill>
                  <a:schemeClr val="bg1"/>
                </a:solidFill>
              </a:rPr>
              <a:t>SAURABH GOYAL</a:t>
            </a:r>
            <a:endParaRPr lang="en-US">
              <a:solidFill>
                <a:schemeClr val="bg1"/>
              </a:solidFill>
            </a:endParaRPr>
          </a:p>
          <a:p>
            <a:r>
              <a:rPr lang="en-US">
                <a:solidFill>
                  <a:schemeClr val="bg1"/>
                </a:solidFill>
              </a:rPr>
              <a:t>ANIL MAHIDAR REDDY</a:t>
            </a:r>
            <a:endParaRPr lang="en-US">
              <a:solidFill>
                <a:schemeClr val="bg1"/>
              </a:solidFill>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5"/>
                                        </p:tgtEl>
                                        <p:attrNameLst>
                                          <p:attrName>style.visibility</p:attrName>
                                        </p:attrNameLst>
                                      </p:cBhvr>
                                      <p:to>
                                        <p:strVal val="visible"/>
                                      </p:to>
                                    </p:set>
                                    <p:animEffect transition="in" filter="blinds(horizontal)">
                                      <p:cBhvr>
                                        <p:cTn id="7" dur="500"/>
                                        <p:tgtEl>
                                          <p:spTgt spid="16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66">
                                            <p:txEl>
                                              <p:pRg st="0" end="0"/>
                                            </p:txEl>
                                          </p:spTgt>
                                        </p:tgtEl>
                                        <p:attrNameLst>
                                          <p:attrName>style.visibility</p:attrName>
                                        </p:attrNameLst>
                                      </p:cBhvr>
                                      <p:to>
                                        <p:strVal val="visible"/>
                                      </p:to>
                                    </p:set>
                                    <p:animEffect transition="in" filter="blinds(horizontal)">
                                      <p:cBhvr>
                                        <p:cTn id="10" dur="500"/>
                                        <p:tgtEl>
                                          <p:spTgt spid="166">
                                            <p:txEl>
                                              <p:pRg st="0" end="0"/>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67">
                                            <p:txEl>
                                              <p:pRg st="0" end="0"/>
                                            </p:txEl>
                                          </p:spTgt>
                                        </p:tgtEl>
                                        <p:attrNameLst>
                                          <p:attrName>style.visibility</p:attrName>
                                        </p:attrNameLst>
                                      </p:cBhvr>
                                      <p:to>
                                        <p:strVal val="visible"/>
                                      </p:to>
                                    </p:set>
                                    <p:animEffect transition="in" filter="blinds(horizontal)">
                                      <p:cBhvr>
                                        <p:cTn id="13" dur="500"/>
                                        <p:tgtEl>
                                          <p:spTgt spid="16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p:bldP spid="166" grpId="0" build="p"/>
      <p:bldP spid="167"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347" name="Shape 347"/>
        <p:cNvGrpSpPr/>
        <p:nvPr/>
      </p:nvGrpSpPr>
      <p:grpSpPr>
        <a:xfrm>
          <a:off x="0" y="0"/>
          <a:ext cx="0" cy="0"/>
          <a:chOff x="0" y="0"/>
          <a:chExt cx="0" cy="0"/>
        </a:xfrm>
      </p:grpSpPr>
      <p:sp>
        <p:nvSpPr>
          <p:cNvPr id="348" name="Shape 348"/>
          <p:cNvSpPr txBox="1"/>
          <p:nvPr>
            <p:ph type="title"/>
          </p:nvPr>
        </p:nvSpPr>
        <p:spPr>
          <a:xfrm>
            <a:off x="515675" y="1055100"/>
            <a:ext cx="8355300" cy="3033300"/>
          </a:xfrm>
          <a:prstGeom prst="rect">
            <a:avLst/>
          </a:prstGeom>
          <a:ln>
            <a:noFill/>
          </a:ln>
        </p:spPr>
        <p:txBody>
          <a:bodyPr lIns="91425" tIns="91425" rIns="91425" bIns="91425" anchor="ctr" anchorCtr="0">
            <a:noAutofit/>
          </a:bodyPr>
          <a:lstStyle/>
          <a:p>
            <a:pPr marL="1828800" lvl="0" indent="457200">
              <a:spcBef>
                <a:spcPts val="0"/>
              </a:spcBef>
              <a:buNone/>
            </a:pPr>
            <a:r>
              <a:rPr lang="en-GB" b="1">
                <a:latin typeface="Comic Sans MS" panose="030F0702030302020204"/>
                <a:ea typeface="Comic Sans MS" panose="030F0702030302020204"/>
                <a:cs typeface="Comic Sans MS" panose="030F0702030302020204"/>
                <a:sym typeface="Comic Sans MS" panose="030F0702030302020204"/>
              </a:rPr>
              <a:t>Tug Of War </a:t>
            </a:r>
            <a:endParaRPr lang="en-GB" b="1">
              <a:latin typeface="Comic Sans MS" panose="030F0702030302020204"/>
              <a:ea typeface="Comic Sans MS" panose="030F0702030302020204"/>
              <a:cs typeface="Comic Sans MS" panose="030F0702030302020204"/>
              <a:sym typeface="Comic Sans MS" panose="030F0702030302020204"/>
            </a:endParaRPr>
          </a:p>
          <a:p>
            <a:pPr marL="3200400" lvl="0" indent="457200">
              <a:spcBef>
                <a:spcPts val="0"/>
              </a:spcBef>
              <a:buNone/>
            </a:pPr>
            <a:r>
              <a:rPr lang="en-GB" b="1">
                <a:latin typeface="Comic Sans MS" panose="030F0702030302020204"/>
                <a:ea typeface="Comic Sans MS" panose="030F0702030302020204"/>
                <a:cs typeface="Comic Sans MS" panose="030F0702030302020204"/>
                <a:sym typeface="Comic Sans MS" panose="030F0702030302020204"/>
              </a:rPr>
              <a:t>b/w</a:t>
            </a:r>
            <a:endParaRPr lang="en-GB" b="1">
              <a:latin typeface="Comic Sans MS" panose="030F0702030302020204"/>
              <a:ea typeface="Comic Sans MS" panose="030F0702030302020204"/>
              <a:cs typeface="Comic Sans MS" panose="030F0702030302020204"/>
              <a:sym typeface="Comic Sans MS" panose="030F0702030302020204"/>
            </a:endParaRPr>
          </a:p>
          <a:p>
            <a:pPr marL="914400" lvl="0" indent="457200" rtl="0">
              <a:spcBef>
                <a:spcPts val="0"/>
              </a:spcBef>
              <a:buNone/>
            </a:pPr>
            <a:r>
              <a:rPr lang="en-GB" b="1">
                <a:latin typeface="Comic Sans MS" panose="030F0702030302020204"/>
                <a:ea typeface="Comic Sans MS" panose="030F0702030302020204"/>
                <a:cs typeface="Comic Sans MS" panose="030F0702030302020204"/>
                <a:sym typeface="Comic Sans MS" panose="030F0702030302020204"/>
              </a:rPr>
              <a:t>Growth And Inflation</a:t>
            </a:r>
            <a:endParaRPr lang="en-GB" b="1">
              <a:latin typeface="Comic Sans MS" panose="030F0702030302020204"/>
              <a:ea typeface="Comic Sans MS" panose="030F0702030302020204"/>
              <a:cs typeface="Comic Sans MS" panose="030F0702030302020204"/>
              <a:sym typeface="Comic Sans MS" panose="030F0702030302020204"/>
            </a:endParaRPr>
          </a:p>
        </p:txBody>
      </p:sp>
    </p:spTree>
  </p:cSld>
  <p:clrMapOvr>
    <a:masterClrMapping/>
  </p:clrMapOvr>
  <p:transition spd="slow">
    <p:wipe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8"/>
                                        </p:tgtEl>
                                        <p:attrNameLst>
                                          <p:attrName>style.visibility</p:attrName>
                                        </p:attrNameLst>
                                      </p:cBhvr>
                                      <p:to>
                                        <p:strVal val="visible"/>
                                      </p:to>
                                    </p:set>
                                    <p:animEffect transition="in" filter="fade">
                                      <p:cBhvr>
                                        <p:cTn id="7" dur="500"/>
                                        <p:tgtEl>
                                          <p:spTgt spid="3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541" name="Shape 541"/>
        <p:cNvGrpSpPr/>
        <p:nvPr/>
      </p:nvGrpSpPr>
      <p:grpSpPr>
        <a:xfrm>
          <a:off x="0" y="0"/>
          <a:ext cx="0" cy="0"/>
          <a:chOff x="0" y="0"/>
          <a:chExt cx="0" cy="0"/>
        </a:xfrm>
      </p:grpSpPr>
      <p:grpSp>
        <p:nvGrpSpPr>
          <p:cNvPr id="542" name="Shape 542"/>
          <p:cNvGrpSpPr/>
          <p:nvPr/>
        </p:nvGrpSpPr>
        <p:grpSpPr>
          <a:xfrm rot="5400000">
            <a:off x="8641233" y="411193"/>
            <a:ext cx="278152" cy="345817"/>
            <a:chOff x="0" y="46600"/>
            <a:chExt cx="3121800" cy="5004600"/>
          </a:xfrm>
        </p:grpSpPr>
        <p:sp>
          <p:nvSpPr>
            <p:cNvPr id="543" name="Shape 543"/>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544" name="Shape 544"/>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545" name="Shape 5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546" name="Shape 546"/>
          <p:cNvSpPr txBox="1"/>
          <p:nvPr/>
        </p:nvSpPr>
        <p:spPr>
          <a:xfrm>
            <a:off x="994825" y="1100675"/>
            <a:ext cx="7249500" cy="1037100"/>
          </a:xfrm>
          <a:prstGeom prst="rect">
            <a:avLst/>
          </a:prstGeom>
          <a:noFill/>
          <a:ln>
            <a:noFill/>
          </a:ln>
        </p:spPr>
        <p:txBody>
          <a:bodyPr lIns="91425" tIns="91425" rIns="91425" bIns="91425" anchor="t" anchorCtr="0">
            <a:noAutofit/>
          </a:bodyPr>
          <a:lstStyle/>
          <a:p>
            <a:pPr lvl="0">
              <a:spcBef>
                <a:spcPts val="0"/>
              </a:spcBef>
              <a:buNone/>
            </a:pPr>
            <a:r>
              <a:rPr lang="en-GB">
                <a:latin typeface="Permanent Marker" panose="02000000000000000000"/>
                <a:ea typeface="Permanent Marker" panose="02000000000000000000"/>
                <a:cs typeface="Permanent Marker" panose="02000000000000000000"/>
                <a:sym typeface="Permanent Marker" panose="02000000000000000000"/>
              </a:rPr>
              <a:t>“ Too less sugar means a bitter coffee, and too much sugar has health consequences.  Both types have their patrons. </a:t>
            </a:r>
            <a:endParaRPr lang="en-GB">
              <a:latin typeface="Permanent Marker" panose="02000000000000000000"/>
              <a:ea typeface="Permanent Marker" panose="02000000000000000000"/>
              <a:cs typeface="Permanent Marker" panose="02000000000000000000"/>
              <a:sym typeface="Permanent Marker" panose="02000000000000000000"/>
            </a:endParaRPr>
          </a:p>
          <a:p>
            <a:pPr lvl="0">
              <a:spcBef>
                <a:spcPts val="0"/>
              </a:spcBef>
              <a:buNone/>
            </a:pPr>
            <a:endParaRPr>
              <a:latin typeface="Permanent Marker" panose="02000000000000000000"/>
              <a:ea typeface="Permanent Marker" panose="02000000000000000000"/>
              <a:cs typeface="Permanent Marker" panose="02000000000000000000"/>
              <a:sym typeface="Permanent Marker" panose="02000000000000000000"/>
            </a:endParaRPr>
          </a:p>
          <a:p>
            <a:pPr lvl="0">
              <a:spcBef>
                <a:spcPts val="0"/>
              </a:spcBef>
              <a:buNone/>
            </a:pPr>
            <a:r>
              <a:rPr lang="en-GB">
                <a:latin typeface="Permanent Marker" panose="02000000000000000000"/>
                <a:ea typeface="Permanent Marker" panose="02000000000000000000"/>
                <a:cs typeface="Permanent Marker" panose="02000000000000000000"/>
                <a:sym typeface="Permanent Marker" panose="02000000000000000000"/>
              </a:rPr>
              <a:t>Reserve Bank of India (RBI) likes its coffee bitter. </a:t>
            </a:r>
            <a:endParaRPr lang="en-GB">
              <a:latin typeface="Permanent Marker" panose="02000000000000000000"/>
              <a:ea typeface="Permanent Marker" panose="02000000000000000000"/>
              <a:cs typeface="Permanent Marker" panose="02000000000000000000"/>
              <a:sym typeface="Permanent Marker" panose="02000000000000000000"/>
            </a:endParaRPr>
          </a:p>
          <a:p>
            <a:pPr lvl="0">
              <a:spcBef>
                <a:spcPts val="0"/>
              </a:spcBef>
              <a:buClr>
                <a:schemeClr val="dk1"/>
              </a:buClr>
              <a:buFont typeface="Arial" panose="020B0604020202020204"/>
              <a:buNone/>
            </a:pPr>
            <a:endParaRPr>
              <a:latin typeface="Permanent Marker" panose="02000000000000000000"/>
              <a:ea typeface="Permanent Marker" panose="02000000000000000000"/>
              <a:cs typeface="Permanent Marker" panose="02000000000000000000"/>
              <a:sym typeface="Permanent Marker" panose="02000000000000000000"/>
            </a:endParaRPr>
          </a:p>
          <a:p>
            <a:pPr lvl="0">
              <a:spcBef>
                <a:spcPts val="0"/>
              </a:spcBef>
              <a:buNone/>
            </a:pPr>
            <a:r>
              <a:rPr lang="en-GB">
                <a:latin typeface="Permanent Marker" panose="02000000000000000000"/>
                <a:ea typeface="Permanent Marker" panose="02000000000000000000"/>
                <a:cs typeface="Permanent Marker" panose="02000000000000000000"/>
                <a:sym typeface="Permanent Marker" panose="02000000000000000000"/>
              </a:rPr>
              <a:t>Central government likes it too sweet. The twist is that there is a recipe sufficient only for one cup! ”</a:t>
            </a:r>
            <a:endParaRPr lang="en-GB">
              <a:latin typeface="Permanent Marker" panose="02000000000000000000"/>
              <a:ea typeface="Permanent Marker" panose="02000000000000000000"/>
              <a:cs typeface="Permanent Marker" panose="02000000000000000000"/>
              <a:sym typeface="Permanent Marker" panose="02000000000000000000"/>
            </a:endParaRPr>
          </a:p>
        </p:txBody>
      </p:sp>
      <p:pic>
        <p:nvPicPr>
          <p:cNvPr id="547" name="Shape 547" descr="af08b24be95103150168907d04e9eee5_coffee-coffee-cup-clipart-transparent-background_958-1029.png"/>
          <p:cNvPicPr preferRelativeResize="0"/>
          <p:nvPr/>
        </p:nvPicPr>
        <p:blipFill>
          <a:blip r:embed="rId1"/>
          <a:stretch>
            <a:fillRect/>
          </a:stretch>
        </p:blipFill>
        <p:spPr>
          <a:xfrm>
            <a:off x="3157800" y="2374850"/>
            <a:ext cx="2514563" cy="2700924"/>
          </a:xfrm>
          <a:prstGeom prst="rect">
            <a:avLst/>
          </a:prstGeom>
          <a:noFill/>
          <a:ln>
            <a:noFill/>
          </a:ln>
        </p:spPr>
      </p:pic>
      <p:pic>
        <p:nvPicPr>
          <p:cNvPr id="548" name="Shape 548"/>
          <p:cNvPicPr preferRelativeResize="0"/>
          <p:nvPr/>
        </p:nvPicPr>
        <p:blipFill>
          <a:blip r:embed="rId2"/>
          <a:stretch>
            <a:fillRect/>
          </a:stretch>
        </p:blipFill>
        <p:spPr>
          <a:xfrm>
            <a:off x="-11" y="3238850"/>
            <a:ext cx="2276475" cy="1543050"/>
          </a:xfrm>
          <a:prstGeom prst="rect">
            <a:avLst/>
          </a:prstGeom>
          <a:noFill/>
          <a:ln>
            <a:noFill/>
          </a:ln>
        </p:spPr>
      </p:pic>
      <p:pic>
        <p:nvPicPr>
          <p:cNvPr id="549" name="Shape 549"/>
          <p:cNvPicPr preferRelativeResize="0"/>
          <p:nvPr/>
        </p:nvPicPr>
        <p:blipFill>
          <a:blip r:embed="rId3"/>
          <a:stretch>
            <a:fillRect/>
          </a:stretch>
        </p:blipFill>
        <p:spPr>
          <a:xfrm>
            <a:off x="6753550" y="3132674"/>
            <a:ext cx="2390450" cy="1755400"/>
          </a:xfrm>
          <a:prstGeom prst="rect">
            <a:avLst/>
          </a:prstGeom>
          <a:noFill/>
          <a:ln>
            <a:noFill/>
          </a:ln>
        </p:spPr>
      </p:pic>
      <p:pic>
        <p:nvPicPr>
          <p:cNvPr id="550" name="Shape 550" descr="displayimage.do"/>
          <p:cNvPicPr preferRelativeResize="0"/>
          <p:nvPr/>
        </p:nvPicPr>
        <p:blipFill>
          <a:blip r:embed="rId4"/>
          <a:stretch>
            <a:fillRect/>
          </a:stretch>
        </p:blipFill>
        <p:spPr>
          <a:xfrm>
            <a:off x="7759199" y="3958166"/>
            <a:ext cx="485125" cy="823733"/>
          </a:xfrm>
          <a:prstGeom prst="rect">
            <a:avLst/>
          </a:prstGeom>
          <a:noFill/>
          <a:ln>
            <a:noFill/>
          </a:ln>
        </p:spPr>
      </p:pic>
      <p:pic>
        <p:nvPicPr>
          <p:cNvPr id="551" name="Shape 551" descr="1200px-Seal_of_the_Reserve_Bank_of_India.svg.png"/>
          <p:cNvPicPr preferRelativeResize="0"/>
          <p:nvPr/>
        </p:nvPicPr>
        <p:blipFill>
          <a:blip r:embed="rId5"/>
          <a:stretch>
            <a:fillRect/>
          </a:stretch>
        </p:blipFill>
        <p:spPr>
          <a:xfrm>
            <a:off x="1058950" y="3999175"/>
            <a:ext cx="390201" cy="390201"/>
          </a:xfrm>
          <a:prstGeom prst="rect">
            <a:avLst/>
          </a:prstGeom>
          <a:noFill/>
          <a:ln>
            <a:noFill/>
          </a:ln>
        </p:spPr>
      </p:pic>
      <p:sp>
        <p:nvSpPr>
          <p:cNvPr id="552" name="Shape 552"/>
          <p:cNvSpPr/>
          <p:nvPr/>
        </p:nvSpPr>
        <p:spPr>
          <a:xfrm>
            <a:off x="5524900" y="3607000"/>
            <a:ext cx="1264200" cy="675600"/>
          </a:xfrm>
          <a:prstGeom prst="chevron">
            <a:avLst>
              <a:gd name="adj" fmla="val 50000"/>
            </a:avLst>
          </a:prstGeom>
          <a:gradFill>
            <a:gsLst>
              <a:gs pos="0">
                <a:srgbClr val="D4E5F5"/>
              </a:gs>
              <a:gs pos="100000">
                <a:srgbClr val="70A4D5"/>
              </a:gs>
            </a:gsLst>
            <a:lin ang="5400012" scaled="0"/>
          </a:gra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553" name="Shape 553"/>
          <p:cNvSpPr/>
          <p:nvPr/>
        </p:nvSpPr>
        <p:spPr>
          <a:xfrm flipH="1">
            <a:off x="1948075" y="3607000"/>
            <a:ext cx="1264200" cy="675600"/>
          </a:xfrm>
          <a:prstGeom prst="chevron">
            <a:avLst>
              <a:gd name="adj" fmla="val 50000"/>
            </a:avLst>
          </a:prstGeom>
          <a:gradFill>
            <a:gsLst>
              <a:gs pos="0">
                <a:srgbClr val="D4E5F5"/>
              </a:gs>
              <a:gs pos="100000">
                <a:srgbClr val="70A4D5"/>
              </a:gs>
            </a:gsLst>
            <a:lin ang="5400012" scaled="0"/>
          </a:gra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554" name="Shape 554"/>
          <p:cNvSpPr txBox="1"/>
          <p:nvPr/>
        </p:nvSpPr>
        <p:spPr>
          <a:xfrm>
            <a:off x="2155375" y="3607000"/>
            <a:ext cx="1056900" cy="577500"/>
          </a:xfrm>
          <a:prstGeom prst="rect">
            <a:avLst/>
          </a:prstGeom>
          <a:noFill/>
          <a:ln>
            <a:noFill/>
          </a:ln>
        </p:spPr>
        <p:txBody>
          <a:bodyPr lIns="91425" tIns="91425" rIns="91425" bIns="91425" anchor="t" anchorCtr="0">
            <a:noAutofit/>
          </a:bodyPr>
          <a:lstStyle/>
          <a:p>
            <a:pPr lvl="0">
              <a:spcBef>
                <a:spcPts val="0"/>
              </a:spcBef>
              <a:buNone/>
            </a:pPr>
            <a:r>
              <a:rPr lang="en-GB" sz="1200" b="1"/>
              <a:t>Inflation </a:t>
            </a:r>
            <a:endParaRPr lang="en-GB" sz="1200" b="1"/>
          </a:p>
          <a:p>
            <a:pPr lvl="0">
              <a:spcBef>
                <a:spcPts val="0"/>
              </a:spcBef>
              <a:buNone/>
            </a:pPr>
            <a:endParaRPr sz="1200" b="1"/>
          </a:p>
          <a:p>
            <a:pPr lvl="0">
              <a:spcBef>
                <a:spcPts val="0"/>
              </a:spcBef>
              <a:buNone/>
            </a:pPr>
            <a:r>
              <a:rPr lang="en-GB" sz="1200" b="1"/>
              <a:t> control</a:t>
            </a:r>
            <a:endParaRPr lang="en-GB" sz="1200" b="1"/>
          </a:p>
        </p:txBody>
      </p:sp>
      <p:sp>
        <p:nvSpPr>
          <p:cNvPr id="555" name="Shape 555"/>
          <p:cNvSpPr txBox="1"/>
          <p:nvPr/>
        </p:nvSpPr>
        <p:spPr>
          <a:xfrm>
            <a:off x="5684512" y="3557950"/>
            <a:ext cx="1056900" cy="675600"/>
          </a:xfrm>
          <a:prstGeom prst="rect">
            <a:avLst/>
          </a:prstGeom>
          <a:noFill/>
          <a:ln>
            <a:noFill/>
          </a:ln>
        </p:spPr>
        <p:txBody>
          <a:bodyPr lIns="91425" tIns="91425" rIns="91425" bIns="91425" anchor="t" anchorCtr="0">
            <a:noAutofit/>
          </a:bodyPr>
          <a:lstStyle/>
          <a:p>
            <a:pPr lvl="0">
              <a:spcBef>
                <a:spcPts val="0"/>
              </a:spcBef>
              <a:buNone/>
            </a:pPr>
            <a:r>
              <a:rPr lang="en-GB" sz="1200" b="1"/>
              <a:t>Economic </a:t>
            </a:r>
            <a:endParaRPr lang="en-GB" sz="1200" b="1"/>
          </a:p>
          <a:p>
            <a:pPr lvl="0">
              <a:spcBef>
                <a:spcPts val="0"/>
              </a:spcBef>
              <a:buNone/>
            </a:pPr>
            <a:endParaRPr sz="1200" b="1"/>
          </a:p>
          <a:p>
            <a:pPr lvl="0">
              <a:spcBef>
                <a:spcPts val="0"/>
              </a:spcBef>
              <a:buNone/>
            </a:pPr>
            <a:r>
              <a:rPr lang="en-GB" sz="1200" b="1"/>
              <a:t>   growth</a:t>
            </a:r>
            <a:r>
              <a:rPr lang="en-GB" b="1"/>
              <a:t> </a:t>
            </a:r>
            <a:endParaRPr lang="en-GB" b="1"/>
          </a:p>
        </p:txBody>
      </p:sp>
      <p:pic>
        <p:nvPicPr>
          <p:cNvPr id="556" name="Shape 556"/>
          <p:cNvPicPr preferRelativeResize="0"/>
          <p:nvPr/>
        </p:nvPicPr>
        <p:blipFill>
          <a:blip r:embed="rId6"/>
          <a:stretch>
            <a:fillRect/>
          </a:stretch>
        </p:blipFill>
        <p:spPr>
          <a:xfrm>
            <a:off x="3004825" y="130600"/>
            <a:ext cx="2820514" cy="1037099"/>
          </a:xfrm>
          <a:prstGeom prst="rect">
            <a:avLst/>
          </a:prstGeom>
          <a:noFill/>
          <a:ln>
            <a:noFill/>
          </a:ln>
        </p:spPr>
      </p:pic>
      <p:pic>
        <p:nvPicPr>
          <p:cNvPr id="557" name="Shape 557" descr="52338651-MONETARY-POLICY-red-Rubber-Stamp-over-a-white-background--Stock-Photo.jpg"/>
          <p:cNvPicPr preferRelativeResize="0"/>
          <p:nvPr/>
        </p:nvPicPr>
        <p:blipFill>
          <a:blip r:embed="rId7"/>
          <a:stretch>
            <a:fillRect/>
          </a:stretch>
        </p:blipFill>
        <p:spPr>
          <a:xfrm>
            <a:off x="4278422" y="3877250"/>
            <a:ext cx="651511" cy="460579"/>
          </a:xfrm>
          <a:prstGeom prst="rect">
            <a:avLst/>
          </a:prstGeom>
          <a:noFill/>
          <a:ln>
            <a:noFill/>
          </a:ln>
        </p:spPr>
      </p:pic>
    </p:spTree>
  </p:cSld>
  <p:clrMapOvr>
    <a:masterClrMapping/>
  </p:clrMapOvr>
  <p:transition>
    <p:split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56"/>
                                        </p:tgtEl>
                                        <p:attrNameLst>
                                          <p:attrName>style.visibility</p:attrName>
                                        </p:attrNameLst>
                                      </p:cBhvr>
                                      <p:to>
                                        <p:strVal val="visible"/>
                                      </p:to>
                                    </p:set>
                                    <p:animEffect transition="in" filter="wipe(down)">
                                      <p:cBhvr>
                                        <p:cTn id="7" dur="500"/>
                                        <p:tgtEl>
                                          <p:spTgt spid="55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iterate type="lt">
                                    <p:tmPct val="2000"/>
                                  </p:iterate>
                                  <p:childTnLst>
                                    <p:set>
                                      <p:cBhvr>
                                        <p:cTn id="11" dur="1" fill="hold">
                                          <p:stCondLst>
                                            <p:cond delay="0"/>
                                          </p:stCondLst>
                                        </p:cTn>
                                        <p:tgtEl>
                                          <p:spTgt spid="546"/>
                                        </p:tgtEl>
                                        <p:attrNameLst>
                                          <p:attrName>style.visibility</p:attrName>
                                        </p:attrNameLst>
                                      </p:cBhvr>
                                      <p:to>
                                        <p:strVal val="visible"/>
                                      </p:to>
                                    </p:set>
                                    <p:animEffect transition="in" filter="fade">
                                      <p:cBhvr>
                                        <p:cTn id="12" dur="500"/>
                                        <p:tgtEl>
                                          <p:spTgt spid="54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547"/>
                                        </p:tgtEl>
                                        <p:attrNameLst>
                                          <p:attrName>style.visibility</p:attrName>
                                        </p:attrNameLst>
                                      </p:cBhvr>
                                      <p:to>
                                        <p:strVal val="visible"/>
                                      </p:to>
                                    </p:set>
                                    <p:anim calcmode="lin" valueType="num">
                                      <p:cBhvr additive="base">
                                        <p:cTn id="17" dur="1000"/>
                                        <p:tgtEl>
                                          <p:spTgt spid="547"/>
                                        </p:tgtEl>
                                        <p:attrNameLst>
                                          <p:attrName>ppt_y</p:attrName>
                                        </p:attrNameLst>
                                      </p:cBhvr>
                                      <p:tavLst>
                                        <p:tav tm="0" fmla="">
                                          <p:val>
                                            <p:strVal val="#ppt_y+1"/>
                                          </p:val>
                                        </p:tav>
                                        <p:tav tm="100000" fmla="">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557"/>
                                        </p:tgtEl>
                                        <p:attrNameLst>
                                          <p:attrName>style.visibility</p:attrName>
                                        </p:attrNameLst>
                                      </p:cBhvr>
                                      <p:to>
                                        <p:strVal val="visible"/>
                                      </p:to>
                                    </p:set>
                                    <p:anim calcmode="lin" valueType="num">
                                      <p:cBhvr additive="base">
                                        <p:cTn id="20" dur="1000"/>
                                        <p:tgtEl>
                                          <p:spTgt spid="557"/>
                                        </p:tgtEl>
                                        <p:attrNameLst>
                                          <p:attrName>ppt_y</p:attrName>
                                        </p:attrNameLst>
                                      </p:cBhvr>
                                      <p:tavLst>
                                        <p:tav tm="0" fmla="">
                                          <p:val>
                                            <p:strVal val="#ppt_y+1"/>
                                          </p:val>
                                        </p:tav>
                                        <p:tav tm="100000" fmla="">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553"/>
                                        </p:tgtEl>
                                        <p:attrNameLst>
                                          <p:attrName>style.visibility</p:attrName>
                                        </p:attrNameLst>
                                      </p:cBhvr>
                                      <p:to>
                                        <p:strVal val="visible"/>
                                      </p:to>
                                    </p:set>
                                    <p:anim calcmode="lin" valueType="num">
                                      <p:cBhvr additive="base">
                                        <p:cTn id="25" dur="1000"/>
                                        <p:tgtEl>
                                          <p:spTgt spid="553"/>
                                        </p:tgtEl>
                                        <p:attrNameLst>
                                          <p:attrName>ppt_x</p:attrName>
                                        </p:attrNameLst>
                                      </p:cBhvr>
                                      <p:tavLst>
                                        <p:tav tm="0" fmla="">
                                          <p:val>
                                            <p:strVal val="#ppt_x+1"/>
                                          </p:val>
                                        </p:tav>
                                        <p:tav tm="100000" fmla="">
                                          <p:val>
                                            <p:strVal val="#ppt_x"/>
                                          </p:val>
                                        </p:tav>
                                      </p:tavLst>
                                    </p:anim>
                                  </p:childTnLst>
                                </p:cTn>
                              </p:par>
                              <p:par>
                                <p:cTn id="26" presetID="2" presetClass="entr" presetSubtype="8" fill="hold" nodeType="withEffect">
                                  <p:stCondLst>
                                    <p:cond delay="0"/>
                                  </p:stCondLst>
                                  <p:childTnLst>
                                    <p:set>
                                      <p:cBhvr>
                                        <p:cTn id="27" dur="1" fill="hold">
                                          <p:stCondLst>
                                            <p:cond delay="0"/>
                                          </p:stCondLst>
                                        </p:cTn>
                                        <p:tgtEl>
                                          <p:spTgt spid="552"/>
                                        </p:tgtEl>
                                        <p:attrNameLst>
                                          <p:attrName>style.visibility</p:attrName>
                                        </p:attrNameLst>
                                      </p:cBhvr>
                                      <p:to>
                                        <p:strVal val="visible"/>
                                      </p:to>
                                    </p:set>
                                    <p:anim calcmode="lin" valueType="num">
                                      <p:cBhvr additive="base">
                                        <p:cTn id="28" dur="1000"/>
                                        <p:tgtEl>
                                          <p:spTgt spid="552"/>
                                        </p:tgtEl>
                                        <p:attrNameLst>
                                          <p:attrName>ppt_x</p:attrName>
                                        </p:attrNameLst>
                                      </p:cBhvr>
                                      <p:tavLst>
                                        <p:tav tm="0" fmla="">
                                          <p:val>
                                            <p:strVal val="#ppt_x-1"/>
                                          </p:val>
                                        </p:tav>
                                        <p:tav tm="100000" fmla="">
                                          <p:val>
                                            <p:strVal val="#ppt_x"/>
                                          </p:val>
                                        </p:tav>
                                      </p:tavLst>
                                    </p:anim>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554"/>
                                        </p:tgtEl>
                                        <p:attrNameLst>
                                          <p:attrName>style.visibility</p:attrName>
                                        </p:attrNameLst>
                                      </p:cBhvr>
                                      <p:to>
                                        <p:strVal val="visible"/>
                                      </p:to>
                                    </p:set>
                                    <p:animEffect transition="in" filter="fade">
                                      <p:cBhvr>
                                        <p:cTn id="32" dur="1000"/>
                                        <p:tgtEl>
                                          <p:spTgt spid="554"/>
                                        </p:tgtEl>
                                      </p:cBhvr>
                                    </p:animEffect>
                                  </p:childTnLst>
                                </p:cTn>
                              </p:par>
                              <p:par>
                                <p:cTn id="33" presetID="10" presetClass="entr" presetSubtype="0" fill="hold" nodeType="withEffect">
                                  <p:stCondLst>
                                    <p:cond delay="0"/>
                                  </p:stCondLst>
                                  <p:childTnLst>
                                    <p:set>
                                      <p:cBhvr>
                                        <p:cTn id="34" dur="1" fill="hold">
                                          <p:stCondLst>
                                            <p:cond delay="0"/>
                                          </p:stCondLst>
                                        </p:cTn>
                                        <p:tgtEl>
                                          <p:spTgt spid="555"/>
                                        </p:tgtEl>
                                        <p:attrNameLst>
                                          <p:attrName>style.visibility</p:attrName>
                                        </p:attrNameLst>
                                      </p:cBhvr>
                                      <p:to>
                                        <p:strVal val="visible"/>
                                      </p:to>
                                    </p:set>
                                    <p:animEffect transition="in" filter="fade">
                                      <p:cBhvr>
                                        <p:cTn id="35" dur="1000"/>
                                        <p:tgtEl>
                                          <p:spTgt spid="555"/>
                                        </p:tgtEl>
                                      </p:cBhvr>
                                    </p:animEffect>
                                  </p:childTnLst>
                                </p:cTn>
                              </p:par>
                            </p:childTnLst>
                          </p:cTn>
                        </p:par>
                        <p:par>
                          <p:cTn id="36" fill="hold">
                            <p:stCondLst>
                              <p:cond delay="2000"/>
                            </p:stCondLst>
                            <p:childTnLst>
                              <p:par>
                                <p:cTn id="37" presetID="2" presetClass="entr" presetSubtype="8" fill="hold" nodeType="afterEffect">
                                  <p:stCondLst>
                                    <p:cond delay="0"/>
                                  </p:stCondLst>
                                  <p:childTnLst>
                                    <p:set>
                                      <p:cBhvr>
                                        <p:cTn id="38" dur="1" fill="hold">
                                          <p:stCondLst>
                                            <p:cond delay="0"/>
                                          </p:stCondLst>
                                        </p:cTn>
                                        <p:tgtEl>
                                          <p:spTgt spid="548"/>
                                        </p:tgtEl>
                                        <p:attrNameLst>
                                          <p:attrName>style.visibility</p:attrName>
                                        </p:attrNameLst>
                                      </p:cBhvr>
                                      <p:to>
                                        <p:strVal val="visible"/>
                                      </p:to>
                                    </p:set>
                                    <p:anim calcmode="lin" valueType="num">
                                      <p:cBhvr additive="base">
                                        <p:cTn id="39" dur="1000"/>
                                        <p:tgtEl>
                                          <p:spTgt spid="548"/>
                                        </p:tgtEl>
                                        <p:attrNameLst>
                                          <p:attrName>ppt_x</p:attrName>
                                        </p:attrNameLst>
                                      </p:cBhvr>
                                      <p:tavLst>
                                        <p:tav tm="0" fmla="">
                                          <p:val>
                                            <p:strVal val="#ppt_x-1"/>
                                          </p:val>
                                        </p:tav>
                                        <p:tav tm="100000" fmla="">
                                          <p:val>
                                            <p:strVal val="#ppt_x"/>
                                          </p:val>
                                        </p:tav>
                                      </p:tavLst>
                                    </p:anim>
                                  </p:childTnLst>
                                </p:cTn>
                              </p:par>
                              <p:par>
                                <p:cTn id="40" presetID="2" presetClass="entr" presetSubtype="8" fill="hold" nodeType="withEffect">
                                  <p:stCondLst>
                                    <p:cond delay="0"/>
                                  </p:stCondLst>
                                  <p:childTnLst>
                                    <p:set>
                                      <p:cBhvr>
                                        <p:cTn id="41" dur="1" fill="hold">
                                          <p:stCondLst>
                                            <p:cond delay="0"/>
                                          </p:stCondLst>
                                        </p:cTn>
                                        <p:tgtEl>
                                          <p:spTgt spid="551"/>
                                        </p:tgtEl>
                                        <p:attrNameLst>
                                          <p:attrName>style.visibility</p:attrName>
                                        </p:attrNameLst>
                                      </p:cBhvr>
                                      <p:to>
                                        <p:strVal val="visible"/>
                                      </p:to>
                                    </p:set>
                                    <p:anim calcmode="lin" valueType="num">
                                      <p:cBhvr additive="base">
                                        <p:cTn id="42" dur="1000"/>
                                        <p:tgtEl>
                                          <p:spTgt spid="551"/>
                                        </p:tgtEl>
                                        <p:attrNameLst>
                                          <p:attrName>ppt_x</p:attrName>
                                        </p:attrNameLst>
                                      </p:cBhvr>
                                      <p:tavLst>
                                        <p:tav tm="0" fmla="">
                                          <p:val>
                                            <p:strVal val="#ppt_x-1"/>
                                          </p:val>
                                        </p:tav>
                                        <p:tav tm="100000" fmla="">
                                          <p:val>
                                            <p:strVal val="#ppt_x"/>
                                          </p:val>
                                        </p:tav>
                                      </p:tavLst>
                                    </p:anim>
                                  </p:childTnLst>
                                </p:cTn>
                              </p:par>
                              <p:par>
                                <p:cTn id="43" presetID="2" presetClass="entr" presetSubtype="2" fill="hold" nodeType="withEffect">
                                  <p:stCondLst>
                                    <p:cond delay="0"/>
                                  </p:stCondLst>
                                  <p:childTnLst>
                                    <p:set>
                                      <p:cBhvr>
                                        <p:cTn id="44" dur="1" fill="hold">
                                          <p:stCondLst>
                                            <p:cond delay="0"/>
                                          </p:stCondLst>
                                        </p:cTn>
                                        <p:tgtEl>
                                          <p:spTgt spid="549"/>
                                        </p:tgtEl>
                                        <p:attrNameLst>
                                          <p:attrName>style.visibility</p:attrName>
                                        </p:attrNameLst>
                                      </p:cBhvr>
                                      <p:to>
                                        <p:strVal val="visible"/>
                                      </p:to>
                                    </p:set>
                                    <p:anim calcmode="lin" valueType="num">
                                      <p:cBhvr additive="base">
                                        <p:cTn id="45" dur="1000"/>
                                        <p:tgtEl>
                                          <p:spTgt spid="549"/>
                                        </p:tgtEl>
                                        <p:attrNameLst>
                                          <p:attrName>ppt_x</p:attrName>
                                        </p:attrNameLst>
                                      </p:cBhvr>
                                      <p:tavLst>
                                        <p:tav tm="0" fmla="">
                                          <p:val>
                                            <p:strVal val="#ppt_x+1"/>
                                          </p:val>
                                        </p:tav>
                                        <p:tav tm="100000" fmla="">
                                          <p:val>
                                            <p:strVal val="#ppt_x"/>
                                          </p:val>
                                        </p:tav>
                                      </p:tavLst>
                                    </p:anim>
                                  </p:childTnLst>
                                </p:cTn>
                              </p:par>
                              <p:par>
                                <p:cTn id="46" presetID="2" presetClass="entr" presetSubtype="2" fill="hold" nodeType="withEffect">
                                  <p:stCondLst>
                                    <p:cond delay="0"/>
                                  </p:stCondLst>
                                  <p:childTnLst>
                                    <p:set>
                                      <p:cBhvr>
                                        <p:cTn id="47" dur="1" fill="hold">
                                          <p:stCondLst>
                                            <p:cond delay="0"/>
                                          </p:stCondLst>
                                        </p:cTn>
                                        <p:tgtEl>
                                          <p:spTgt spid="550"/>
                                        </p:tgtEl>
                                        <p:attrNameLst>
                                          <p:attrName>style.visibility</p:attrName>
                                        </p:attrNameLst>
                                      </p:cBhvr>
                                      <p:to>
                                        <p:strVal val="visible"/>
                                      </p:to>
                                    </p:set>
                                    <p:anim calcmode="lin" valueType="num">
                                      <p:cBhvr additive="base">
                                        <p:cTn id="48" dur="1000"/>
                                        <p:tgtEl>
                                          <p:spTgt spid="550"/>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spid="54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352" name="Shape 352"/>
        <p:cNvGrpSpPr/>
        <p:nvPr/>
      </p:nvGrpSpPr>
      <p:grpSpPr>
        <a:xfrm>
          <a:off x="0" y="0"/>
          <a:ext cx="0" cy="0"/>
          <a:chOff x="0" y="0"/>
          <a:chExt cx="0" cy="0"/>
        </a:xfrm>
      </p:grpSpPr>
      <p:sp>
        <p:nvSpPr>
          <p:cNvPr id="353" name="Shape 353"/>
          <p:cNvSpPr txBox="1"/>
          <p:nvPr>
            <p:ph type="title"/>
          </p:nvPr>
        </p:nvSpPr>
        <p:spPr>
          <a:xfrm>
            <a:off x="550675" y="2616125"/>
            <a:ext cx="6054000" cy="841800"/>
          </a:xfrm>
          <a:prstGeom prst="rect">
            <a:avLst/>
          </a:prstGeom>
        </p:spPr>
        <p:txBody>
          <a:bodyPr lIns="91425" tIns="91425" rIns="91425" bIns="91425" anchor="ctr" anchorCtr="0">
            <a:noAutofit/>
          </a:bodyPr>
          <a:lstStyle/>
          <a:p>
            <a:pPr lvl="0">
              <a:spcBef>
                <a:spcPts val="0"/>
              </a:spcBef>
              <a:buNone/>
            </a:pPr>
            <a:r>
              <a:rPr lang="en-GB"/>
              <a:t>Quantitative </a:t>
            </a:r>
            <a:r>
              <a:rPr lang="en-GB">
                <a:solidFill>
                  <a:srgbClr val="75A6E7"/>
                </a:solidFill>
              </a:rPr>
              <a:t>Tools</a:t>
            </a:r>
            <a:endParaRPr lang="en-GB">
              <a:solidFill>
                <a:srgbClr val="75A6E7"/>
              </a:solidFill>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53"/>
                                        </p:tgtEl>
                                        <p:attrNameLst>
                                          <p:attrName>style.visibility</p:attrName>
                                        </p:attrNameLst>
                                      </p:cBhvr>
                                      <p:to>
                                        <p:strVal val="visible"/>
                                      </p:to>
                                    </p:set>
                                    <p:anim calcmode="lin" valueType="num">
                                      <p:cBhvr additive="base">
                                        <p:cTn id="7" dur="1000"/>
                                        <p:tgtEl>
                                          <p:spTgt spid="353"/>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357" name="Shape 357"/>
        <p:cNvGrpSpPr/>
        <p:nvPr/>
      </p:nvGrpSpPr>
      <p:grpSpPr>
        <a:xfrm>
          <a:off x="0" y="0"/>
          <a:ext cx="0" cy="0"/>
          <a:chOff x="0" y="0"/>
          <a:chExt cx="0" cy="0"/>
        </a:xfrm>
      </p:grpSpPr>
      <p:sp>
        <p:nvSpPr>
          <p:cNvPr id="358" name="Shape 358"/>
          <p:cNvSpPr txBox="1"/>
          <p:nvPr>
            <p:ph type="title"/>
          </p:nvPr>
        </p:nvSpPr>
        <p:spPr>
          <a:xfrm>
            <a:off x="370482" y="445025"/>
            <a:ext cx="8460000" cy="572700"/>
          </a:xfrm>
          <a:prstGeom prst="rect">
            <a:avLst/>
          </a:prstGeom>
        </p:spPr>
        <p:txBody>
          <a:bodyPr lIns="91425" tIns="91425" rIns="91425" bIns="91425" anchor="t" anchorCtr="0">
            <a:noAutofit/>
          </a:bodyPr>
          <a:lstStyle/>
          <a:p>
            <a:pPr lvl="0">
              <a:spcBef>
                <a:spcPts val="0"/>
              </a:spcBef>
              <a:buNone/>
            </a:pPr>
            <a:r>
              <a:rPr lang="en-GB"/>
              <a:t>Quantitative Tools</a:t>
            </a:r>
            <a:endParaRPr lang="en-GB"/>
          </a:p>
        </p:txBody>
      </p:sp>
      <p:grpSp>
        <p:nvGrpSpPr>
          <p:cNvPr id="359" name="Shape 359"/>
          <p:cNvGrpSpPr/>
          <p:nvPr/>
        </p:nvGrpSpPr>
        <p:grpSpPr>
          <a:xfrm>
            <a:off x="2016100" y="1927791"/>
            <a:ext cx="1548600" cy="2708633"/>
            <a:chOff x="2203900" y="1916153"/>
            <a:chExt cx="1548600" cy="2708633"/>
          </a:xfrm>
        </p:grpSpPr>
        <p:sp>
          <p:nvSpPr>
            <p:cNvPr id="360" name="Shape 360"/>
            <p:cNvSpPr/>
            <p:nvPr/>
          </p:nvSpPr>
          <p:spPr>
            <a:xfrm>
              <a:off x="2333548" y="1939425"/>
              <a:ext cx="1320600" cy="1320600"/>
            </a:xfrm>
            <a:prstGeom prst="ellipse">
              <a:avLst/>
            </a:prstGeom>
            <a:solidFill>
              <a:srgbClr val="595959">
                <a:alpha val="14620"/>
              </a:srgbClr>
            </a:solidFill>
            <a:ln>
              <a:noFill/>
            </a:ln>
          </p:spPr>
          <p:txBody>
            <a:bodyPr lIns="91425" tIns="91425" rIns="91425" bIns="91425" anchor="ctr" anchorCtr="0">
              <a:noAutofit/>
            </a:bodyPr>
            <a:lstStyle/>
            <a:p>
              <a:pPr lvl="0">
                <a:spcBef>
                  <a:spcPts val="0"/>
                </a:spcBef>
                <a:buNone/>
              </a:pPr>
              <a:endParaRPr sz="1200">
                <a:latin typeface="Muli" panose="00000500000000000000"/>
                <a:ea typeface="Muli" panose="00000500000000000000"/>
                <a:cs typeface="Muli" panose="00000500000000000000"/>
                <a:sym typeface="Muli" panose="00000500000000000000"/>
              </a:endParaRPr>
            </a:p>
          </p:txBody>
        </p:sp>
        <p:sp>
          <p:nvSpPr>
            <p:cNvPr id="361" name="Shape 361"/>
            <p:cNvSpPr/>
            <p:nvPr/>
          </p:nvSpPr>
          <p:spPr>
            <a:xfrm>
              <a:off x="2342843" y="1916153"/>
              <a:ext cx="1261500" cy="1261500"/>
            </a:xfrm>
            <a:prstGeom prst="ellipse">
              <a:avLst/>
            </a:prstGeom>
            <a:solidFill>
              <a:srgbClr val="4E6E9A">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1200">
                <a:latin typeface="Muli" panose="00000500000000000000"/>
                <a:ea typeface="Muli" panose="00000500000000000000"/>
                <a:cs typeface="Muli" panose="00000500000000000000"/>
                <a:sym typeface="Muli" panose="00000500000000000000"/>
              </a:endParaRPr>
            </a:p>
          </p:txBody>
        </p:sp>
        <p:sp>
          <p:nvSpPr>
            <p:cNvPr id="362" name="Shape 362"/>
            <p:cNvSpPr/>
            <p:nvPr/>
          </p:nvSpPr>
          <p:spPr>
            <a:xfrm>
              <a:off x="2617043" y="2232366"/>
              <a:ext cx="713100" cy="675600"/>
            </a:xfrm>
            <a:custGeom>
              <a:avLst/>
              <a:gdLst/>
              <a:ahLst/>
              <a:cxnLst/>
              <a:pathLst>
                <a:path w="120000" h="120000" extrusionOk="0">
                  <a:moveTo>
                    <a:pt x="30708" y="18236"/>
                  </a:moveTo>
                  <a:cubicBezTo>
                    <a:pt x="29102" y="17329"/>
                    <a:pt x="27496" y="17128"/>
                    <a:pt x="25889" y="17128"/>
                  </a:cubicBezTo>
                  <a:cubicBezTo>
                    <a:pt x="22393" y="17128"/>
                    <a:pt x="19275" y="18539"/>
                    <a:pt x="17385" y="21360"/>
                  </a:cubicBezTo>
                  <a:cubicBezTo>
                    <a:pt x="14740" y="25390"/>
                    <a:pt x="16251" y="30428"/>
                    <a:pt x="20787" y="32745"/>
                  </a:cubicBezTo>
                  <a:cubicBezTo>
                    <a:pt x="22677" y="33551"/>
                    <a:pt x="25133" y="34156"/>
                    <a:pt x="27779" y="34156"/>
                  </a:cubicBezTo>
                  <a:cubicBezTo>
                    <a:pt x="31275" y="34156"/>
                    <a:pt x="34960" y="33047"/>
                    <a:pt x="36566" y="30730"/>
                  </a:cubicBezTo>
                  <a:cubicBezTo>
                    <a:pt x="39212" y="26498"/>
                    <a:pt x="35527" y="20554"/>
                    <a:pt x="30708" y="18236"/>
                  </a:cubicBezTo>
                  <a:close/>
                  <a:moveTo>
                    <a:pt x="27779" y="28513"/>
                  </a:moveTo>
                  <a:cubicBezTo>
                    <a:pt x="26173" y="28513"/>
                    <a:pt x="24283" y="28211"/>
                    <a:pt x="23244" y="27607"/>
                  </a:cubicBezTo>
                  <a:cubicBezTo>
                    <a:pt x="22204" y="27002"/>
                    <a:pt x="21637" y="26498"/>
                    <a:pt x="21354" y="25894"/>
                  </a:cubicBezTo>
                  <a:cubicBezTo>
                    <a:pt x="21354" y="25591"/>
                    <a:pt x="21354" y="25390"/>
                    <a:pt x="21637" y="24785"/>
                  </a:cubicBezTo>
                  <a:cubicBezTo>
                    <a:pt x="22393" y="23677"/>
                    <a:pt x="24000" y="23073"/>
                    <a:pt x="25889" y="23073"/>
                  </a:cubicBezTo>
                  <a:cubicBezTo>
                    <a:pt x="26929" y="23073"/>
                    <a:pt x="27779" y="23375"/>
                    <a:pt x="28535" y="23677"/>
                  </a:cubicBezTo>
                  <a:cubicBezTo>
                    <a:pt x="30708" y="24785"/>
                    <a:pt x="32031" y="26801"/>
                    <a:pt x="32031" y="27607"/>
                  </a:cubicBezTo>
                  <a:cubicBezTo>
                    <a:pt x="31464" y="27607"/>
                    <a:pt x="30141" y="28513"/>
                    <a:pt x="27779" y="28513"/>
                  </a:cubicBezTo>
                  <a:close/>
                  <a:moveTo>
                    <a:pt x="27779" y="85340"/>
                  </a:moveTo>
                  <a:cubicBezTo>
                    <a:pt x="25322" y="85340"/>
                    <a:pt x="22960" y="85944"/>
                    <a:pt x="20787" y="86750"/>
                  </a:cubicBezTo>
                  <a:cubicBezTo>
                    <a:pt x="16062" y="89068"/>
                    <a:pt x="14456" y="94105"/>
                    <a:pt x="17385" y="98136"/>
                  </a:cubicBezTo>
                  <a:cubicBezTo>
                    <a:pt x="19275" y="100654"/>
                    <a:pt x="22393" y="102367"/>
                    <a:pt x="25889" y="102367"/>
                  </a:cubicBezTo>
                  <a:cubicBezTo>
                    <a:pt x="27496" y="102367"/>
                    <a:pt x="29385" y="102166"/>
                    <a:pt x="30708" y="101259"/>
                  </a:cubicBezTo>
                  <a:cubicBezTo>
                    <a:pt x="35527" y="98942"/>
                    <a:pt x="39212" y="92695"/>
                    <a:pt x="36283" y="88765"/>
                  </a:cubicBezTo>
                  <a:cubicBezTo>
                    <a:pt x="34960" y="86448"/>
                    <a:pt x="31275" y="85340"/>
                    <a:pt x="27779" y="85340"/>
                  </a:cubicBezTo>
                  <a:close/>
                  <a:moveTo>
                    <a:pt x="28535" y="96120"/>
                  </a:moveTo>
                  <a:cubicBezTo>
                    <a:pt x="27779" y="96423"/>
                    <a:pt x="26929" y="96725"/>
                    <a:pt x="25889" y="96725"/>
                  </a:cubicBezTo>
                  <a:cubicBezTo>
                    <a:pt x="24000" y="96725"/>
                    <a:pt x="22393" y="95818"/>
                    <a:pt x="21637" y="95012"/>
                  </a:cubicBezTo>
                  <a:cubicBezTo>
                    <a:pt x="21354" y="94408"/>
                    <a:pt x="21354" y="94105"/>
                    <a:pt x="21354" y="93904"/>
                  </a:cubicBezTo>
                  <a:cubicBezTo>
                    <a:pt x="21637" y="93299"/>
                    <a:pt x="22204" y="92493"/>
                    <a:pt x="23244" y="92191"/>
                  </a:cubicBezTo>
                  <a:cubicBezTo>
                    <a:pt x="24283" y="91586"/>
                    <a:pt x="26173" y="91284"/>
                    <a:pt x="27779" y="91284"/>
                  </a:cubicBezTo>
                  <a:cubicBezTo>
                    <a:pt x="30141" y="91284"/>
                    <a:pt x="31464" y="91889"/>
                    <a:pt x="32031" y="92493"/>
                  </a:cubicBezTo>
                  <a:cubicBezTo>
                    <a:pt x="32031" y="92997"/>
                    <a:pt x="30708" y="95314"/>
                    <a:pt x="28535" y="96120"/>
                  </a:cubicBezTo>
                  <a:close/>
                  <a:moveTo>
                    <a:pt x="120000" y="22770"/>
                  </a:moveTo>
                  <a:cubicBezTo>
                    <a:pt x="120000" y="16523"/>
                    <a:pt x="109889" y="11385"/>
                    <a:pt x="104031" y="11385"/>
                  </a:cubicBezTo>
                  <a:lnTo>
                    <a:pt x="103464" y="11385"/>
                  </a:lnTo>
                  <a:cubicBezTo>
                    <a:pt x="99496" y="11385"/>
                    <a:pt x="98173" y="12292"/>
                    <a:pt x="50740" y="47556"/>
                  </a:cubicBezTo>
                  <a:lnTo>
                    <a:pt x="45070" y="43526"/>
                  </a:lnTo>
                  <a:cubicBezTo>
                    <a:pt x="46393" y="42418"/>
                    <a:pt x="47811" y="41007"/>
                    <a:pt x="48850" y="39294"/>
                  </a:cubicBezTo>
                  <a:cubicBezTo>
                    <a:pt x="54992" y="28513"/>
                    <a:pt x="46393" y="11989"/>
                    <a:pt x="36000" y="6045"/>
                  </a:cubicBezTo>
                  <a:cubicBezTo>
                    <a:pt x="25606" y="0"/>
                    <a:pt x="12000" y="3425"/>
                    <a:pt x="5858" y="14206"/>
                  </a:cubicBezTo>
                  <a:cubicBezTo>
                    <a:pt x="0" y="24483"/>
                    <a:pt x="3212" y="37581"/>
                    <a:pt x="12850" y="44130"/>
                  </a:cubicBezTo>
                  <a:cubicBezTo>
                    <a:pt x="20787" y="50075"/>
                    <a:pt x="27779" y="55214"/>
                    <a:pt x="34204" y="60050"/>
                  </a:cubicBezTo>
                  <a:cubicBezTo>
                    <a:pt x="27779" y="64886"/>
                    <a:pt x="20598" y="70226"/>
                    <a:pt x="12850" y="75969"/>
                  </a:cubicBezTo>
                  <a:cubicBezTo>
                    <a:pt x="3212" y="82518"/>
                    <a:pt x="0" y="95617"/>
                    <a:pt x="5858" y="105793"/>
                  </a:cubicBezTo>
                  <a:cubicBezTo>
                    <a:pt x="12000" y="116574"/>
                    <a:pt x="25606" y="120000"/>
                    <a:pt x="36000" y="114055"/>
                  </a:cubicBezTo>
                  <a:cubicBezTo>
                    <a:pt x="46677" y="107808"/>
                    <a:pt x="54992" y="91284"/>
                    <a:pt x="48850" y="80806"/>
                  </a:cubicBezTo>
                  <a:cubicBezTo>
                    <a:pt x="47811" y="79093"/>
                    <a:pt x="46677" y="77682"/>
                    <a:pt x="45070" y="76574"/>
                  </a:cubicBezTo>
                  <a:lnTo>
                    <a:pt x="50740" y="72544"/>
                  </a:lnTo>
                  <a:cubicBezTo>
                    <a:pt x="98173" y="107808"/>
                    <a:pt x="99496" y="108614"/>
                    <a:pt x="103464" y="108614"/>
                  </a:cubicBezTo>
                  <a:lnTo>
                    <a:pt x="104031" y="108614"/>
                  </a:lnTo>
                  <a:cubicBezTo>
                    <a:pt x="109889" y="108614"/>
                    <a:pt x="120000" y="103576"/>
                    <a:pt x="120000" y="97329"/>
                  </a:cubicBezTo>
                  <a:lnTo>
                    <a:pt x="68031" y="60352"/>
                  </a:lnTo>
                  <a:lnTo>
                    <a:pt x="120000" y="22770"/>
                  </a:lnTo>
                  <a:close/>
                  <a:moveTo>
                    <a:pt x="16535" y="39798"/>
                  </a:moveTo>
                  <a:cubicBezTo>
                    <a:pt x="8314" y="35264"/>
                    <a:pt x="5669" y="25088"/>
                    <a:pt x="10204" y="16826"/>
                  </a:cubicBezTo>
                  <a:cubicBezTo>
                    <a:pt x="14929" y="8866"/>
                    <a:pt x="25322" y="6045"/>
                    <a:pt x="33637" y="10579"/>
                  </a:cubicBezTo>
                  <a:cubicBezTo>
                    <a:pt x="41858" y="15113"/>
                    <a:pt x="48283" y="27607"/>
                    <a:pt x="43464" y="35566"/>
                  </a:cubicBezTo>
                  <a:cubicBezTo>
                    <a:pt x="38929" y="43828"/>
                    <a:pt x="24850" y="44433"/>
                    <a:pt x="16535" y="39798"/>
                  </a:cubicBezTo>
                  <a:close/>
                  <a:moveTo>
                    <a:pt x="27779" y="48362"/>
                  </a:moveTo>
                  <a:cubicBezTo>
                    <a:pt x="32031" y="48664"/>
                    <a:pt x="36000" y="47758"/>
                    <a:pt x="39779" y="46347"/>
                  </a:cubicBezTo>
                  <a:lnTo>
                    <a:pt x="45921" y="50680"/>
                  </a:lnTo>
                  <a:cubicBezTo>
                    <a:pt x="43464" y="52392"/>
                    <a:pt x="41102" y="54307"/>
                    <a:pt x="38456" y="56020"/>
                  </a:cubicBezTo>
                  <a:cubicBezTo>
                    <a:pt x="35244" y="53803"/>
                    <a:pt x="31464" y="51183"/>
                    <a:pt x="27779" y="48362"/>
                  </a:cubicBezTo>
                  <a:close/>
                  <a:moveTo>
                    <a:pt x="33921" y="108614"/>
                  </a:moveTo>
                  <a:cubicBezTo>
                    <a:pt x="25606" y="113249"/>
                    <a:pt x="15212" y="110629"/>
                    <a:pt x="10393" y="102367"/>
                  </a:cubicBezTo>
                  <a:cubicBezTo>
                    <a:pt x="5669" y="94408"/>
                    <a:pt x="8598" y="84231"/>
                    <a:pt x="16818" y="79395"/>
                  </a:cubicBezTo>
                  <a:cubicBezTo>
                    <a:pt x="25133" y="74861"/>
                    <a:pt x="39212" y="75365"/>
                    <a:pt x="44031" y="83324"/>
                  </a:cubicBezTo>
                  <a:cubicBezTo>
                    <a:pt x="48566" y="91586"/>
                    <a:pt x="41858" y="104080"/>
                    <a:pt x="33921" y="108614"/>
                  </a:cubicBezTo>
                  <a:close/>
                  <a:moveTo>
                    <a:pt x="39779" y="72846"/>
                  </a:moveTo>
                  <a:cubicBezTo>
                    <a:pt x="36000" y="71435"/>
                    <a:pt x="32031" y="70831"/>
                    <a:pt x="27779" y="70831"/>
                  </a:cubicBezTo>
                  <a:cubicBezTo>
                    <a:pt x="89858" y="24785"/>
                    <a:pt x="100535" y="16826"/>
                    <a:pt x="103464" y="16826"/>
                  </a:cubicBezTo>
                  <a:cubicBezTo>
                    <a:pt x="103464" y="16826"/>
                    <a:pt x="108283" y="16523"/>
                    <a:pt x="113102" y="20554"/>
                  </a:cubicBezTo>
                  <a:lnTo>
                    <a:pt x="39779" y="72846"/>
                  </a:lnTo>
                  <a:close/>
                  <a:moveTo>
                    <a:pt x="113102" y="98740"/>
                  </a:moveTo>
                  <a:cubicBezTo>
                    <a:pt x="108283" y="102972"/>
                    <a:pt x="103464" y="102367"/>
                    <a:pt x="103464" y="102367"/>
                  </a:cubicBezTo>
                  <a:cubicBezTo>
                    <a:pt x="101102" y="102367"/>
                    <a:pt x="93354" y="97027"/>
                    <a:pt x="55275" y="68816"/>
                  </a:cubicBezTo>
                  <a:lnTo>
                    <a:pt x="63212" y="63173"/>
                  </a:lnTo>
                  <a:lnTo>
                    <a:pt x="113102" y="98740"/>
                  </a:lnTo>
                  <a:close/>
                  <a:moveTo>
                    <a:pt x="50740" y="56926"/>
                  </a:moveTo>
                  <a:cubicBezTo>
                    <a:pt x="49133" y="56926"/>
                    <a:pt x="48000" y="58035"/>
                    <a:pt x="48000" y="59748"/>
                  </a:cubicBezTo>
                  <a:cubicBezTo>
                    <a:pt x="48000" y="61460"/>
                    <a:pt x="49133" y="62569"/>
                    <a:pt x="50740" y="62569"/>
                  </a:cubicBezTo>
                  <a:cubicBezTo>
                    <a:pt x="52251" y="62569"/>
                    <a:pt x="53385" y="61460"/>
                    <a:pt x="53385" y="59748"/>
                  </a:cubicBezTo>
                  <a:cubicBezTo>
                    <a:pt x="53385" y="58035"/>
                    <a:pt x="52251" y="56926"/>
                    <a:pt x="50740" y="56926"/>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600">
                <a:solidFill>
                  <a:srgbClr val="000000"/>
                </a:solidFill>
                <a:latin typeface="Muli" panose="00000500000000000000"/>
                <a:ea typeface="Muli" panose="00000500000000000000"/>
                <a:cs typeface="Muli" panose="00000500000000000000"/>
                <a:sym typeface="Muli" panose="00000500000000000000"/>
              </a:endParaRPr>
            </a:p>
          </p:txBody>
        </p:sp>
        <p:sp>
          <p:nvSpPr>
            <p:cNvPr id="363" name="Shape 363"/>
            <p:cNvSpPr/>
            <p:nvPr/>
          </p:nvSpPr>
          <p:spPr>
            <a:xfrm>
              <a:off x="2355861" y="3538350"/>
              <a:ext cx="1308600" cy="325500"/>
            </a:xfrm>
            <a:prstGeom prst="rect">
              <a:avLst/>
            </a:prstGeom>
            <a:solidFill>
              <a:srgbClr val="4E6E9A">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1200">
                <a:latin typeface="Muli" panose="00000500000000000000"/>
                <a:ea typeface="Muli" panose="00000500000000000000"/>
                <a:cs typeface="Muli" panose="00000500000000000000"/>
                <a:sym typeface="Muli" panose="00000500000000000000"/>
              </a:endParaRPr>
            </a:p>
          </p:txBody>
        </p:sp>
        <p:sp>
          <p:nvSpPr>
            <p:cNvPr id="364" name="Shape 364"/>
            <p:cNvSpPr txBox="1"/>
            <p:nvPr/>
          </p:nvSpPr>
          <p:spPr>
            <a:xfrm>
              <a:off x="2349312" y="3538350"/>
              <a:ext cx="1320600" cy="384600"/>
            </a:xfrm>
            <a:prstGeom prst="rect">
              <a:avLst/>
            </a:prstGeom>
            <a:noFill/>
            <a:ln>
              <a:noFill/>
            </a:ln>
          </p:spPr>
          <p:txBody>
            <a:bodyPr lIns="91425" tIns="91425" rIns="91425" bIns="91425" anchor="t" anchorCtr="0">
              <a:noAutofit/>
            </a:bodyPr>
            <a:lstStyle/>
            <a:p>
              <a:pPr lvl="0" algn="l" rtl="0">
                <a:spcBef>
                  <a:spcPts val="0"/>
                </a:spcBef>
                <a:buNone/>
              </a:pPr>
              <a:r>
                <a:rPr lang="en-GB" sz="900">
                  <a:solidFill>
                    <a:srgbClr val="FFFFFF"/>
                  </a:solidFill>
                  <a:latin typeface="Muli" panose="00000500000000000000"/>
                  <a:ea typeface="Muli" panose="00000500000000000000"/>
                  <a:cs typeface="Muli" panose="00000500000000000000"/>
                  <a:sym typeface="Muli" panose="00000500000000000000"/>
                </a:rPr>
                <a:t>              SLR</a:t>
              </a:r>
              <a:endParaRPr lang="en-GB" sz="900">
                <a:solidFill>
                  <a:srgbClr val="FFFFFF"/>
                </a:solidFill>
                <a:latin typeface="Muli" panose="00000500000000000000"/>
                <a:ea typeface="Muli" panose="00000500000000000000"/>
                <a:cs typeface="Muli" panose="00000500000000000000"/>
                <a:sym typeface="Muli" panose="00000500000000000000"/>
              </a:endParaRPr>
            </a:p>
          </p:txBody>
        </p:sp>
        <p:sp>
          <p:nvSpPr>
            <p:cNvPr id="365" name="Shape 365"/>
            <p:cNvSpPr txBox="1"/>
            <p:nvPr/>
          </p:nvSpPr>
          <p:spPr>
            <a:xfrm>
              <a:off x="2203900" y="4076087"/>
              <a:ext cx="1548600" cy="548700"/>
            </a:xfrm>
            <a:prstGeom prst="rect">
              <a:avLst/>
            </a:prstGeom>
            <a:noFill/>
            <a:ln>
              <a:noFill/>
            </a:ln>
          </p:spPr>
          <p:txBody>
            <a:bodyPr lIns="91425" tIns="91425" rIns="91425" bIns="91425" anchor="t" anchorCtr="0">
              <a:noAutofit/>
            </a:bodyPr>
            <a:lstStyle/>
            <a:p>
              <a:pPr lvl="0" algn="l" rtl="0">
                <a:spcBef>
                  <a:spcPts val="0"/>
                </a:spcBef>
                <a:buNone/>
              </a:pPr>
              <a:r>
                <a:rPr lang="en-GB" sz="1000">
                  <a:latin typeface="Muli" panose="00000500000000000000"/>
                  <a:ea typeface="Muli" panose="00000500000000000000"/>
                  <a:cs typeface="Muli" panose="00000500000000000000"/>
                  <a:sym typeface="Muli" panose="00000500000000000000"/>
                </a:rPr>
                <a:t>Statutory Liquid Ratio</a:t>
              </a:r>
              <a:endParaRPr lang="en-GB" sz="1000">
                <a:latin typeface="Muli" panose="00000500000000000000"/>
                <a:ea typeface="Muli" panose="00000500000000000000"/>
                <a:cs typeface="Muli" panose="00000500000000000000"/>
                <a:sym typeface="Muli" panose="00000500000000000000"/>
              </a:endParaRPr>
            </a:p>
          </p:txBody>
        </p:sp>
      </p:grpSp>
      <p:grpSp>
        <p:nvGrpSpPr>
          <p:cNvPr id="366" name="Shape 366"/>
          <p:cNvGrpSpPr/>
          <p:nvPr/>
        </p:nvGrpSpPr>
        <p:grpSpPr>
          <a:xfrm>
            <a:off x="3950062" y="1939416"/>
            <a:ext cx="1548600" cy="2685371"/>
            <a:chOff x="3868800" y="1939416"/>
            <a:chExt cx="1548600" cy="2685371"/>
          </a:xfrm>
        </p:grpSpPr>
        <p:sp>
          <p:nvSpPr>
            <p:cNvPr id="367" name="Shape 367"/>
            <p:cNvSpPr/>
            <p:nvPr/>
          </p:nvSpPr>
          <p:spPr>
            <a:xfrm>
              <a:off x="3993836" y="1939425"/>
              <a:ext cx="1320600" cy="1320600"/>
            </a:xfrm>
            <a:prstGeom prst="ellipse">
              <a:avLst/>
            </a:prstGeom>
            <a:solidFill>
              <a:srgbClr val="595959">
                <a:alpha val="14620"/>
              </a:srgbClr>
            </a:solidFill>
            <a:ln>
              <a:noFill/>
            </a:ln>
          </p:spPr>
          <p:txBody>
            <a:bodyPr lIns="91425" tIns="91425" rIns="91425" bIns="91425" anchor="ctr" anchorCtr="0">
              <a:noAutofit/>
            </a:bodyPr>
            <a:lstStyle/>
            <a:p>
              <a:pPr lvl="0">
                <a:spcBef>
                  <a:spcPts val="0"/>
                </a:spcBef>
                <a:buNone/>
              </a:pPr>
              <a:endParaRPr sz="1200">
                <a:latin typeface="Muli" panose="00000500000000000000"/>
                <a:ea typeface="Muli" panose="00000500000000000000"/>
                <a:cs typeface="Muli" panose="00000500000000000000"/>
                <a:sym typeface="Muli" panose="00000500000000000000"/>
              </a:endParaRPr>
            </a:p>
          </p:txBody>
        </p:sp>
        <p:sp>
          <p:nvSpPr>
            <p:cNvPr id="368" name="Shape 368"/>
            <p:cNvSpPr/>
            <p:nvPr/>
          </p:nvSpPr>
          <p:spPr>
            <a:xfrm>
              <a:off x="4003137" y="1939416"/>
              <a:ext cx="1261500" cy="1261500"/>
            </a:xfrm>
            <a:prstGeom prst="ellipse">
              <a:avLst/>
            </a:prstGeom>
            <a:solidFill>
              <a:srgbClr val="4E6E9A">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1200">
                <a:latin typeface="Muli" panose="00000500000000000000"/>
                <a:ea typeface="Muli" panose="00000500000000000000"/>
                <a:cs typeface="Muli" panose="00000500000000000000"/>
                <a:sym typeface="Muli" panose="00000500000000000000"/>
              </a:endParaRPr>
            </a:p>
          </p:txBody>
        </p:sp>
        <p:sp>
          <p:nvSpPr>
            <p:cNvPr id="369" name="Shape 369"/>
            <p:cNvSpPr/>
            <p:nvPr/>
          </p:nvSpPr>
          <p:spPr>
            <a:xfrm>
              <a:off x="4267887" y="2194874"/>
              <a:ext cx="732000" cy="713100"/>
            </a:xfrm>
            <a:custGeom>
              <a:avLst/>
              <a:gdLst/>
              <a:ahLst/>
              <a:cxnLst/>
              <a:pathLst>
                <a:path w="120000" h="120000" extrusionOk="0">
                  <a:moveTo>
                    <a:pt x="60000" y="43777"/>
                  </a:moveTo>
                  <a:cubicBezTo>
                    <a:pt x="51014" y="43777"/>
                    <a:pt x="43671" y="51138"/>
                    <a:pt x="43671" y="60145"/>
                  </a:cubicBezTo>
                  <a:cubicBezTo>
                    <a:pt x="43671" y="69152"/>
                    <a:pt x="51014" y="76513"/>
                    <a:pt x="60000" y="76513"/>
                  </a:cubicBezTo>
                  <a:cubicBezTo>
                    <a:pt x="68985" y="76513"/>
                    <a:pt x="76328" y="69152"/>
                    <a:pt x="76328" y="60145"/>
                  </a:cubicBezTo>
                  <a:cubicBezTo>
                    <a:pt x="76328" y="51138"/>
                    <a:pt x="68985" y="43777"/>
                    <a:pt x="60000" y="43777"/>
                  </a:cubicBezTo>
                  <a:close/>
                  <a:moveTo>
                    <a:pt x="60000" y="71089"/>
                  </a:moveTo>
                  <a:cubicBezTo>
                    <a:pt x="54009" y="71089"/>
                    <a:pt x="49082" y="66150"/>
                    <a:pt x="49082" y="60145"/>
                  </a:cubicBezTo>
                  <a:cubicBezTo>
                    <a:pt x="49082" y="54140"/>
                    <a:pt x="54009" y="49200"/>
                    <a:pt x="60000" y="49200"/>
                  </a:cubicBezTo>
                  <a:cubicBezTo>
                    <a:pt x="65990" y="49200"/>
                    <a:pt x="70917" y="54140"/>
                    <a:pt x="70917" y="60145"/>
                  </a:cubicBezTo>
                  <a:cubicBezTo>
                    <a:pt x="70917" y="66150"/>
                    <a:pt x="65990" y="71089"/>
                    <a:pt x="60000" y="71089"/>
                  </a:cubicBezTo>
                  <a:close/>
                  <a:moveTo>
                    <a:pt x="60000" y="21888"/>
                  </a:moveTo>
                  <a:cubicBezTo>
                    <a:pt x="39033" y="21888"/>
                    <a:pt x="21835" y="39128"/>
                    <a:pt x="21835" y="60145"/>
                  </a:cubicBezTo>
                  <a:cubicBezTo>
                    <a:pt x="21835" y="81162"/>
                    <a:pt x="39033" y="98401"/>
                    <a:pt x="60000" y="98401"/>
                  </a:cubicBezTo>
                  <a:cubicBezTo>
                    <a:pt x="80966" y="98401"/>
                    <a:pt x="98164" y="81162"/>
                    <a:pt x="98164" y="60145"/>
                  </a:cubicBezTo>
                  <a:cubicBezTo>
                    <a:pt x="98164" y="39128"/>
                    <a:pt x="80966" y="21888"/>
                    <a:pt x="60000" y="21888"/>
                  </a:cubicBezTo>
                  <a:close/>
                  <a:moveTo>
                    <a:pt x="60000" y="92978"/>
                  </a:moveTo>
                  <a:cubicBezTo>
                    <a:pt x="42028" y="92978"/>
                    <a:pt x="27246" y="78159"/>
                    <a:pt x="27246" y="60145"/>
                  </a:cubicBezTo>
                  <a:cubicBezTo>
                    <a:pt x="27246" y="42130"/>
                    <a:pt x="42028" y="27312"/>
                    <a:pt x="60000" y="27312"/>
                  </a:cubicBezTo>
                  <a:cubicBezTo>
                    <a:pt x="77971" y="27312"/>
                    <a:pt x="92753" y="42130"/>
                    <a:pt x="92753" y="60145"/>
                  </a:cubicBezTo>
                  <a:cubicBezTo>
                    <a:pt x="92753" y="78159"/>
                    <a:pt x="77971" y="92978"/>
                    <a:pt x="60000" y="92978"/>
                  </a:cubicBezTo>
                  <a:close/>
                  <a:moveTo>
                    <a:pt x="101449" y="103341"/>
                  </a:moveTo>
                  <a:cubicBezTo>
                    <a:pt x="112946" y="92397"/>
                    <a:pt x="120000" y="77094"/>
                    <a:pt x="120000" y="60145"/>
                  </a:cubicBezTo>
                  <a:cubicBezTo>
                    <a:pt x="120000" y="26828"/>
                    <a:pt x="93236" y="0"/>
                    <a:pt x="60000" y="0"/>
                  </a:cubicBezTo>
                  <a:cubicBezTo>
                    <a:pt x="26763" y="0"/>
                    <a:pt x="0" y="26828"/>
                    <a:pt x="0" y="60145"/>
                  </a:cubicBezTo>
                  <a:cubicBezTo>
                    <a:pt x="0" y="77094"/>
                    <a:pt x="7149" y="92397"/>
                    <a:pt x="18550" y="103341"/>
                  </a:cubicBezTo>
                  <a:lnTo>
                    <a:pt x="11787" y="115351"/>
                  </a:lnTo>
                  <a:cubicBezTo>
                    <a:pt x="11207" y="115932"/>
                    <a:pt x="10917" y="116416"/>
                    <a:pt x="10917" y="117288"/>
                  </a:cubicBezTo>
                  <a:cubicBezTo>
                    <a:pt x="10917" y="118934"/>
                    <a:pt x="11980" y="120000"/>
                    <a:pt x="13623" y="120000"/>
                  </a:cubicBezTo>
                  <a:cubicBezTo>
                    <a:pt x="14492" y="120000"/>
                    <a:pt x="14975" y="119709"/>
                    <a:pt x="15555" y="119225"/>
                  </a:cubicBezTo>
                  <a:cubicBezTo>
                    <a:pt x="15845" y="118934"/>
                    <a:pt x="16135" y="118353"/>
                    <a:pt x="16135" y="118062"/>
                  </a:cubicBezTo>
                  <a:lnTo>
                    <a:pt x="22415" y="106924"/>
                  </a:lnTo>
                  <a:cubicBezTo>
                    <a:pt x="32753" y="115060"/>
                    <a:pt x="45603" y="120000"/>
                    <a:pt x="60000" y="120000"/>
                  </a:cubicBezTo>
                  <a:cubicBezTo>
                    <a:pt x="74202" y="120000"/>
                    <a:pt x="87246" y="115060"/>
                    <a:pt x="97681" y="106924"/>
                  </a:cubicBezTo>
                  <a:lnTo>
                    <a:pt x="103864" y="118062"/>
                  </a:lnTo>
                  <a:cubicBezTo>
                    <a:pt x="104154" y="119225"/>
                    <a:pt x="105314" y="120000"/>
                    <a:pt x="106376" y="120000"/>
                  </a:cubicBezTo>
                  <a:cubicBezTo>
                    <a:pt x="108019" y="120000"/>
                    <a:pt x="109082" y="118934"/>
                    <a:pt x="109082" y="117288"/>
                  </a:cubicBezTo>
                  <a:cubicBezTo>
                    <a:pt x="109082" y="116416"/>
                    <a:pt x="108792" y="115932"/>
                    <a:pt x="108309" y="115351"/>
                  </a:cubicBezTo>
                  <a:lnTo>
                    <a:pt x="101449" y="103341"/>
                  </a:lnTo>
                  <a:close/>
                  <a:moveTo>
                    <a:pt x="60000" y="114769"/>
                  </a:moveTo>
                  <a:cubicBezTo>
                    <a:pt x="30048" y="114769"/>
                    <a:pt x="5507" y="90169"/>
                    <a:pt x="5507" y="60145"/>
                  </a:cubicBezTo>
                  <a:cubicBezTo>
                    <a:pt x="5507" y="30121"/>
                    <a:pt x="30048" y="5520"/>
                    <a:pt x="60000" y="5520"/>
                  </a:cubicBezTo>
                  <a:cubicBezTo>
                    <a:pt x="90048" y="5520"/>
                    <a:pt x="114589" y="30121"/>
                    <a:pt x="114589" y="60145"/>
                  </a:cubicBezTo>
                  <a:cubicBezTo>
                    <a:pt x="114589" y="90169"/>
                    <a:pt x="90048" y="114769"/>
                    <a:pt x="60000" y="114769"/>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600">
                <a:solidFill>
                  <a:srgbClr val="000000"/>
                </a:solidFill>
                <a:latin typeface="Muli" panose="00000500000000000000"/>
                <a:ea typeface="Muli" panose="00000500000000000000"/>
                <a:cs typeface="Muli" panose="00000500000000000000"/>
                <a:sym typeface="Muli" panose="00000500000000000000"/>
              </a:endParaRPr>
            </a:p>
          </p:txBody>
        </p:sp>
        <p:sp>
          <p:nvSpPr>
            <p:cNvPr id="370" name="Shape 370"/>
            <p:cNvSpPr/>
            <p:nvPr/>
          </p:nvSpPr>
          <p:spPr>
            <a:xfrm>
              <a:off x="4010724" y="3538350"/>
              <a:ext cx="1308600" cy="325500"/>
            </a:xfrm>
            <a:prstGeom prst="rect">
              <a:avLst/>
            </a:prstGeom>
            <a:solidFill>
              <a:srgbClr val="4E6E9A">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1200">
                <a:latin typeface="Muli" panose="00000500000000000000"/>
                <a:ea typeface="Muli" panose="00000500000000000000"/>
                <a:cs typeface="Muli" panose="00000500000000000000"/>
                <a:sym typeface="Muli" panose="00000500000000000000"/>
              </a:endParaRPr>
            </a:p>
          </p:txBody>
        </p:sp>
        <p:sp>
          <p:nvSpPr>
            <p:cNvPr id="371" name="Shape 371"/>
            <p:cNvSpPr txBox="1"/>
            <p:nvPr/>
          </p:nvSpPr>
          <p:spPr>
            <a:xfrm>
              <a:off x="4021575" y="3532575"/>
              <a:ext cx="1308600" cy="366600"/>
            </a:xfrm>
            <a:prstGeom prst="rect">
              <a:avLst/>
            </a:prstGeom>
            <a:noFill/>
            <a:ln>
              <a:noFill/>
            </a:ln>
          </p:spPr>
          <p:txBody>
            <a:bodyPr lIns="91425" tIns="91425" rIns="91425" bIns="91425" anchor="t" anchorCtr="0">
              <a:noAutofit/>
            </a:bodyPr>
            <a:lstStyle/>
            <a:p>
              <a:pPr lvl="0" algn="l" rtl="0">
                <a:spcBef>
                  <a:spcPts val="0"/>
                </a:spcBef>
                <a:buNone/>
              </a:pPr>
              <a:r>
                <a:rPr lang="en-GB" sz="900">
                  <a:solidFill>
                    <a:srgbClr val="FFFFFF"/>
                  </a:solidFill>
                  <a:latin typeface="Muli" panose="00000500000000000000"/>
                  <a:ea typeface="Muli" panose="00000500000000000000"/>
                  <a:cs typeface="Muli" panose="00000500000000000000"/>
                  <a:sym typeface="Muli" panose="00000500000000000000"/>
                </a:rPr>
                <a:t>      Repo Rate</a:t>
              </a:r>
              <a:endParaRPr lang="en-GB" sz="900">
                <a:solidFill>
                  <a:srgbClr val="FFFFFF"/>
                </a:solidFill>
                <a:latin typeface="Muli" panose="00000500000000000000"/>
                <a:ea typeface="Muli" panose="00000500000000000000"/>
                <a:cs typeface="Muli" panose="00000500000000000000"/>
                <a:sym typeface="Muli" panose="00000500000000000000"/>
              </a:endParaRPr>
            </a:p>
          </p:txBody>
        </p:sp>
        <p:sp>
          <p:nvSpPr>
            <p:cNvPr id="372" name="Shape 372"/>
            <p:cNvSpPr txBox="1"/>
            <p:nvPr/>
          </p:nvSpPr>
          <p:spPr>
            <a:xfrm>
              <a:off x="3868800" y="4076087"/>
              <a:ext cx="1548600" cy="548700"/>
            </a:xfrm>
            <a:prstGeom prst="rect">
              <a:avLst/>
            </a:prstGeom>
            <a:noFill/>
            <a:ln>
              <a:noFill/>
            </a:ln>
          </p:spPr>
          <p:txBody>
            <a:bodyPr lIns="91425" tIns="91425" rIns="91425" bIns="91425" anchor="t" anchorCtr="0">
              <a:noAutofit/>
            </a:bodyPr>
            <a:lstStyle/>
            <a:p>
              <a:pPr lvl="0" algn="ctr" rtl="0">
                <a:spcBef>
                  <a:spcPts val="0"/>
                </a:spcBef>
                <a:buNone/>
              </a:pPr>
              <a:r>
                <a:rPr lang="en-GB" sz="1150">
                  <a:solidFill>
                    <a:srgbClr val="333333"/>
                  </a:solidFill>
                  <a:latin typeface="Georgia" panose="02040502050405020303"/>
                  <a:ea typeface="Georgia" panose="02040502050405020303"/>
                  <a:cs typeface="Georgia" panose="02040502050405020303"/>
                  <a:sym typeface="Georgia" panose="02040502050405020303"/>
                </a:rPr>
                <a:t>Repossession</a:t>
              </a:r>
              <a:r>
                <a:rPr lang="en-GB" sz="1000">
                  <a:solidFill>
                    <a:srgbClr val="333333"/>
                  </a:solidFill>
                  <a:latin typeface="Muli" panose="00000500000000000000"/>
                  <a:ea typeface="Muli" panose="00000500000000000000"/>
                  <a:cs typeface="Muli" panose="00000500000000000000"/>
                  <a:sym typeface="Muli" panose="00000500000000000000"/>
                </a:rPr>
                <a:t> Rate</a:t>
              </a:r>
              <a:endParaRPr lang="en-GB" sz="1000">
                <a:solidFill>
                  <a:srgbClr val="333333"/>
                </a:solidFill>
                <a:latin typeface="Muli" panose="00000500000000000000"/>
                <a:ea typeface="Muli" panose="00000500000000000000"/>
                <a:cs typeface="Muli" panose="00000500000000000000"/>
                <a:sym typeface="Muli" panose="00000500000000000000"/>
              </a:endParaRPr>
            </a:p>
          </p:txBody>
        </p:sp>
      </p:grpSp>
      <p:grpSp>
        <p:nvGrpSpPr>
          <p:cNvPr id="373" name="Shape 373"/>
          <p:cNvGrpSpPr/>
          <p:nvPr/>
        </p:nvGrpSpPr>
        <p:grpSpPr>
          <a:xfrm>
            <a:off x="5829575" y="1939416"/>
            <a:ext cx="1548600" cy="2685371"/>
            <a:chOff x="6676700" y="1939416"/>
            <a:chExt cx="1548600" cy="2685371"/>
          </a:xfrm>
        </p:grpSpPr>
        <p:sp>
          <p:nvSpPr>
            <p:cNvPr id="374" name="Shape 374"/>
            <p:cNvSpPr/>
            <p:nvPr/>
          </p:nvSpPr>
          <p:spPr>
            <a:xfrm>
              <a:off x="6797136" y="1939425"/>
              <a:ext cx="1320600" cy="1320600"/>
            </a:xfrm>
            <a:prstGeom prst="ellipse">
              <a:avLst/>
            </a:prstGeom>
            <a:solidFill>
              <a:srgbClr val="595959">
                <a:alpha val="14620"/>
              </a:srgbClr>
            </a:solidFill>
            <a:ln>
              <a:noFill/>
            </a:ln>
          </p:spPr>
          <p:txBody>
            <a:bodyPr lIns="91425" tIns="91425" rIns="91425" bIns="91425" anchor="ctr" anchorCtr="0">
              <a:noAutofit/>
            </a:bodyPr>
            <a:lstStyle/>
            <a:p>
              <a:pPr lvl="0">
                <a:spcBef>
                  <a:spcPts val="0"/>
                </a:spcBef>
                <a:buNone/>
              </a:pPr>
              <a:endParaRPr sz="1200">
                <a:latin typeface="Muli" panose="00000500000000000000"/>
                <a:ea typeface="Muli" panose="00000500000000000000"/>
                <a:cs typeface="Muli" panose="00000500000000000000"/>
                <a:sym typeface="Muli" panose="00000500000000000000"/>
              </a:endParaRPr>
            </a:p>
          </p:txBody>
        </p:sp>
        <p:sp>
          <p:nvSpPr>
            <p:cNvPr id="375" name="Shape 375"/>
            <p:cNvSpPr/>
            <p:nvPr/>
          </p:nvSpPr>
          <p:spPr>
            <a:xfrm>
              <a:off x="6806431" y="1939416"/>
              <a:ext cx="1261500" cy="1261500"/>
            </a:xfrm>
            <a:prstGeom prst="ellipse">
              <a:avLst/>
            </a:prstGeom>
            <a:solidFill>
              <a:srgbClr val="4E6E9A">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1200">
                <a:latin typeface="Muli" panose="00000500000000000000"/>
                <a:ea typeface="Muli" panose="00000500000000000000"/>
                <a:cs typeface="Muli" panose="00000500000000000000"/>
                <a:sym typeface="Muli" panose="00000500000000000000"/>
              </a:endParaRPr>
            </a:p>
          </p:txBody>
        </p:sp>
        <p:sp>
          <p:nvSpPr>
            <p:cNvPr id="376" name="Shape 376"/>
            <p:cNvSpPr/>
            <p:nvPr/>
          </p:nvSpPr>
          <p:spPr>
            <a:xfrm>
              <a:off x="7065937" y="2269125"/>
              <a:ext cx="742500" cy="602100"/>
            </a:xfrm>
            <a:custGeom>
              <a:avLst/>
              <a:gdLst/>
              <a:ahLst/>
              <a:cxnLst/>
              <a:pathLst>
                <a:path w="120000" h="120000" extrusionOk="0">
                  <a:moveTo>
                    <a:pt x="26688" y="66614"/>
                  </a:moveTo>
                  <a:cubicBezTo>
                    <a:pt x="17695" y="66614"/>
                    <a:pt x="10346" y="75708"/>
                    <a:pt x="10346" y="86692"/>
                  </a:cubicBezTo>
                  <a:cubicBezTo>
                    <a:pt x="10346" y="88700"/>
                    <a:pt x="11410" y="90000"/>
                    <a:pt x="13053" y="90000"/>
                  </a:cubicBezTo>
                  <a:cubicBezTo>
                    <a:pt x="14697" y="90000"/>
                    <a:pt x="15761" y="88700"/>
                    <a:pt x="15761" y="86692"/>
                  </a:cubicBezTo>
                  <a:cubicBezTo>
                    <a:pt x="15761" y="79370"/>
                    <a:pt x="20692" y="73346"/>
                    <a:pt x="26688" y="73346"/>
                  </a:cubicBezTo>
                  <a:cubicBezTo>
                    <a:pt x="28331" y="73346"/>
                    <a:pt x="29395" y="72047"/>
                    <a:pt x="29395" y="70039"/>
                  </a:cubicBezTo>
                  <a:cubicBezTo>
                    <a:pt x="29395" y="68031"/>
                    <a:pt x="28331" y="66614"/>
                    <a:pt x="26688" y="66614"/>
                  </a:cubicBezTo>
                  <a:close/>
                  <a:moveTo>
                    <a:pt x="92151" y="66614"/>
                  </a:moveTo>
                  <a:cubicBezTo>
                    <a:pt x="83158" y="66614"/>
                    <a:pt x="75809" y="75708"/>
                    <a:pt x="75809" y="86692"/>
                  </a:cubicBezTo>
                  <a:cubicBezTo>
                    <a:pt x="75809" y="88700"/>
                    <a:pt x="76873" y="90000"/>
                    <a:pt x="78517" y="90000"/>
                  </a:cubicBezTo>
                  <a:cubicBezTo>
                    <a:pt x="80161" y="90000"/>
                    <a:pt x="81321" y="88700"/>
                    <a:pt x="81321" y="86692"/>
                  </a:cubicBezTo>
                  <a:cubicBezTo>
                    <a:pt x="81321" y="79370"/>
                    <a:pt x="86156" y="73346"/>
                    <a:pt x="92151" y="73346"/>
                  </a:cubicBezTo>
                  <a:cubicBezTo>
                    <a:pt x="93795" y="73346"/>
                    <a:pt x="94955" y="72047"/>
                    <a:pt x="94955" y="70039"/>
                  </a:cubicBezTo>
                  <a:cubicBezTo>
                    <a:pt x="94955" y="68031"/>
                    <a:pt x="93795" y="66614"/>
                    <a:pt x="92151" y="66614"/>
                  </a:cubicBezTo>
                  <a:close/>
                  <a:moveTo>
                    <a:pt x="116712" y="72047"/>
                  </a:moveTo>
                  <a:lnTo>
                    <a:pt x="96792" y="13346"/>
                  </a:lnTo>
                  <a:lnTo>
                    <a:pt x="96792" y="13346"/>
                  </a:lnTo>
                  <a:cubicBezTo>
                    <a:pt x="94665" y="5669"/>
                    <a:pt x="88670" y="0"/>
                    <a:pt x="81514" y="0"/>
                  </a:cubicBezTo>
                  <a:cubicBezTo>
                    <a:pt x="72522" y="0"/>
                    <a:pt x="65173" y="8976"/>
                    <a:pt x="65173" y="19960"/>
                  </a:cubicBezTo>
                  <a:lnTo>
                    <a:pt x="54246" y="19960"/>
                  </a:lnTo>
                  <a:cubicBezTo>
                    <a:pt x="54246" y="8976"/>
                    <a:pt x="46897" y="0"/>
                    <a:pt x="37904" y="0"/>
                  </a:cubicBezTo>
                  <a:cubicBezTo>
                    <a:pt x="30749" y="0"/>
                    <a:pt x="24754" y="5669"/>
                    <a:pt x="22626" y="13346"/>
                  </a:cubicBezTo>
                  <a:lnTo>
                    <a:pt x="22626" y="13346"/>
                  </a:lnTo>
                  <a:lnTo>
                    <a:pt x="2707" y="72047"/>
                  </a:lnTo>
                  <a:cubicBezTo>
                    <a:pt x="1063" y="76299"/>
                    <a:pt x="0" y="81377"/>
                    <a:pt x="0" y="86692"/>
                  </a:cubicBezTo>
                  <a:cubicBezTo>
                    <a:pt x="0" y="105000"/>
                    <a:pt x="12280" y="120000"/>
                    <a:pt x="27268" y="120000"/>
                  </a:cubicBezTo>
                  <a:cubicBezTo>
                    <a:pt x="40322" y="120000"/>
                    <a:pt x="51539" y="108661"/>
                    <a:pt x="53956" y="93307"/>
                  </a:cubicBezTo>
                  <a:lnTo>
                    <a:pt x="66043" y="93307"/>
                  </a:lnTo>
                  <a:cubicBezTo>
                    <a:pt x="68460" y="108661"/>
                    <a:pt x="79677" y="120000"/>
                    <a:pt x="92731" y="120000"/>
                  </a:cubicBezTo>
                  <a:cubicBezTo>
                    <a:pt x="107719" y="120000"/>
                    <a:pt x="120000" y="105000"/>
                    <a:pt x="120000" y="86692"/>
                  </a:cubicBezTo>
                  <a:cubicBezTo>
                    <a:pt x="119516" y="81377"/>
                    <a:pt x="118356" y="76653"/>
                    <a:pt x="116712" y="72047"/>
                  </a:cubicBezTo>
                  <a:close/>
                  <a:moveTo>
                    <a:pt x="26688" y="113385"/>
                  </a:moveTo>
                  <a:cubicBezTo>
                    <a:pt x="14697" y="113385"/>
                    <a:pt x="4834" y="101338"/>
                    <a:pt x="4834" y="86692"/>
                  </a:cubicBezTo>
                  <a:cubicBezTo>
                    <a:pt x="4834" y="72047"/>
                    <a:pt x="14697" y="60000"/>
                    <a:pt x="26688" y="60000"/>
                  </a:cubicBezTo>
                  <a:cubicBezTo>
                    <a:pt x="38678" y="60000"/>
                    <a:pt x="48541" y="72047"/>
                    <a:pt x="48541" y="86692"/>
                  </a:cubicBezTo>
                  <a:cubicBezTo>
                    <a:pt x="48541" y="101338"/>
                    <a:pt x="38678" y="113385"/>
                    <a:pt x="26688" y="113385"/>
                  </a:cubicBezTo>
                  <a:close/>
                  <a:moveTo>
                    <a:pt x="48541" y="66614"/>
                  </a:moveTo>
                  <a:cubicBezTo>
                    <a:pt x="43609" y="58700"/>
                    <a:pt x="35680" y="53385"/>
                    <a:pt x="26688" y="53385"/>
                  </a:cubicBezTo>
                  <a:cubicBezTo>
                    <a:pt x="21756" y="53385"/>
                    <a:pt x="16921" y="55039"/>
                    <a:pt x="13053" y="57992"/>
                  </a:cubicBezTo>
                  <a:lnTo>
                    <a:pt x="27751" y="14645"/>
                  </a:lnTo>
                  <a:lnTo>
                    <a:pt x="27751" y="14645"/>
                  </a:lnTo>
                  <a:cubicBezTo>
                    <a:pt x="29395" y="10039"/>
                    <a:pt x="33263" y="6968"/>
                    <a:pt x="37614" y="6968"/>
                  </a:cubicBezTo>
                  <a:cubicBezTo>
                    <a:pt x="43319" y="6968"/>
                    <a:pt x="47961" y="12283"/>
                    <a:pt x="48541" y="19015"/>
                  </a:cubicBezTo>
                  <a:lnTo>
                    <a:pt x="48541" y="19015"/>
                  </a:lnTo>
                  <a:lnTo>
                    <a:pt x="48541" y="66614"/>
                  </a:lnTo>
                  <a:close/>
                  <a:moveTo>
                    <a:pt x="64883" y="86692"/>
                  </a:moveTo>
                  <a:lnTo>
                    <a:pt x="53956" y="86692"/>
                  </a:lnTo>
                  <a:lnTo>
                    <a:pt x="53956" y="79960"/>
                  </a:lnTo>
                  <a:lnTo>
                    <a:pt x="64883" y="79960"/>
                  </a:lnTo>
                  <a:lnTo>
                    <a:pt x="64883" y="86692"/>
                  </a:lnTo>
                  <a:close/>
                  <a:moveTo>
                    <a:pt x="64883" y="73346"/>
                  </a:moveTo>
                  <a:lnTo>
                    <a:pt x="53956" y="73346"/>
                  </a:lnTo>
                  <a:lnTo>
                    <a:pt x="53956" y="26692"/>
                  </a:lnTo>
                  <a:lnTo>
                    <a:pt x="64883" y="26692"/>
                  </a:lnTo>
                  <a:lnTo>
                    <a:pt x="64883" y="73346"/>
                  </a:lnTo>
                  <a:close/>
                  <a:moveTo>
                    <a:pt x="70394" y="19015"/>
                  </a:moveTo>
                  <a:lnTo>
                    <a:pt x="70394" y="19015"/>
                  </a:lnTo>
                  <a:cubicBezTo>
                    <a:pt x="70878" y="12283"/>
                    <a:pt x="75519" y="6614"/>
                    <a:pt x="81321" y="6614"/>
                  </a:cubicBezTo>
                  <a:cubicBezTo>
                    <a:pt x="85672" y="6614"/>
                    <a:pt x="89443" y="10039"/>
                    <a:pt x="91087" y="14291"/>
                  </a:cubicBezTo>
                  <a:lnTo>
                    <a:pt x="91087" y="14291"/>
                  </a:lnTo>
                  <a:lnTo>
                    <a:pt x="105882" y="57637"/>
                  </a:lnTo>
                  <a:cubicBezTo>
                    <a:pt x="101724" y="54685"/>
                    <a:pt x="97082" y="53031"/>
                    <a:pt x="92151" y="53031"/>
                  </a:cubicBezTo>
                  <a:cubicBezTo>
                    <a:pt x="83158" y="53031"/>
                    <a:pt x="75229" y="58346"/>
                    <a:pt x="70394" y="66377"/>
                  </a:cubicBezTo>
                  <a:lnTo>
                    <a:pt x="70394" y="19015"/>
                  </a:lnTo>
                  <a:close/>
                  <a:moveTo>
                    <a:pt x="92151" y="113385"/>
                  </a:moveTo>
                  <a:cubicBezTo>
                    <a:pt x="80161" y="113385"/>
                    <a:pt x="70394" y="101338"/>
                    <a:pt x="70394" y="86692"/>
                  </a:cubicBezTo>
                  <a:cubicBezTo>
                    <a:pt x="70394" y="72047"/>
                    <a:pt x="80161" y="60000"/>
                    <a:pt x="92151" y="60000"/>
                  </a:cubicBezTo>
                  <a:cubicBezTo>
                    <a:pt x="104238" y="60000"/>
                    <a:pt x="114004" y="72047"/>
                    <a:pt x="114004" y="86692"/>
                  </a:cubicBezTo>
                  <a:cubicBezTo>
                    <a:pt x="114004" y="101338"/>
                    <a:pt x="104238" y="113385"/>
                    <a:pt x="92151" y="113385"/>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600">
                <a:solidFill>
                  <a:srgbClr val="000000"/>
                </a:solidFill>
                <a:latin typeface="Muli" panose="00000500000000000000"/>
                <a:ea typeface="Muli" panose="00000500000000000000"/>
                <a:cs typeface="Muli" panose="00000500000000000000"/>
                <a:sym typeface="Muli" panose="00000500000000000000"/>
              </a:endParaRPr>
            </a:p>
          </p:txBody>
        </p:sp>
        <p:sp>
          <p:nvSpPr>
            <p:cNvPr id="377" name="Shape 377"/>
            <p:cNvSpPr/>
            <p:nvPr/>
          </p:nvSpPr>
          <p:spPr>
            <a:xfrm>
              <a:off x="6808586" y="3538350"/>
              <a:ext cx="1308600" cy="325500"/>
            </a:xfrm>
            <a:prstGeom prst="rect">
              <a:avLst/>
            </a:prstGeom>
            <a:solidFill>
              <a:srgbClr val="4E6E9A">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1200">
                <a:latin typeface="Muli" panose="00000500000000000000"/>
                <a:ea typeface="Muli" panose="00000500000000000000"/>
                <a:cs typeface="Muli" panose="00000500000000000000"/>
                <a:sym typeface="Muli" panose="00000500000000000000"/>
              </a:endParaRPr>
            </a:p>
          </p:txBody>
        </p:sp>
        <p:sp>
          <p:nvSpPr>
            <p:cNvPr id="378" name="Shape 378"/>
            <p:cNvSpPr txBox="1"/>
            <p:nvPr/>
          </p:nvSpPr>
          <p:spPr>
            <a:xfrm>
              <a:off x="6824875" y="3532575"/>
              <a:ext cx="1261500" cy="366600"/>
            </a:xfrm>
            <a:prstGeom prst="rect">
              <a:avLst/>
            </a:prstGeom>
            <a:noFill/>
            <a:ln>
              <a:noFill/>
            </a:ln>
          </p:spPr>
          <p:txBody>
            <a:bodyPr lIns="91425" tIns="91425" rIns="91425" bIns="91425" anchor="t" anchorCtr="0">
              <a:noAutofit/>
            </a:bodyPr>
            <a:lstStyle/>
            <a:p>
              <a:pPr lvl="0" algn="ctr" rtl="0">
                <a:spcBef>
                  <a:spcPts val="0"/>
                </a:spcBef>
                <a:buNone/>
              </a:pPr>
              <a:r>
                <a:rPr lang="en-GB" sz="900">
                  <a:solidFill>
                    <a:srgbClr val="FFFFFF"/>
                  </a:solidFill>
                  <a:latin typeface="Muli" panose="00000500000000000000"/>
                  <a:ea typeface="Muli" panose="00000500000000000000"/>
                  <a:cs typeface="Muli" panose="00000500000000000000"/>
                  <a:sym typeface="Muli" panose="00000500000000000000"/>
                </a:rPr>
                <a:t>Reverse Repo</a:t>
              </a:r>
              <a:endParaRPr lang="en-GB" sz="900">
                <a:solidFill>
                  <a:srgbClr val="FFFFFF"/>
                </a:solidFill>
                <a:latin typeface="Muli" panose="00000500000000000000"/>
                <a:ea typeface="Muli" panose="00000500000000000000"/>
                <a:cs typeface="Muli" panose="00000500000000000000"/>
                <a:sym typeface="Muli" panose="00000500000000000000"/>
              </a:endParaRPr>
            </a:p>
          </p:txBody>
        </p:sp>
        <p:sp>
          <p:nvSpPr>
            <p:cNvPr id="379" name="Shape 379"/>
            <p:cNvSpPr txBox="1"/>
            <p:nvPr/>
          </p:nvSpPr>
          <p:spPr>
            <a:xfrm>
              <a:off x="6676700" y="4076087"/>
              <a:ext cx="1548600" cy="548700"/>
            </a:xfrm>
            <a:prstGeom prst="rect">
              <a:avLst/>
            </a:prstGeom>
            <a:noFill/>
            <a:ln>
              <a:noFill/>
            </a:ln>
          </p:spPr>
          <p:txBody>
            <a:bodyPr lIns="91425" tIns="91425" rIns="91425" bIns="91425" anchor="t" anchorCtr="0">
              <a:noAutofit/>
            </a:bodyPr>
            <a:lstStyle/>
            <a:p>
              <a:pPr lvl="0" algn="ctr" rtl="0">
                <a:spcBef>
                  <a:spcPts val="0"/>
                </a:spcBef>
                <a:buNone/>
              </a:pPr>
              <a:r>
                <a:rPr lang="en-GB" sz="1000">
                  <a:latin typeface="Muli" panose="00000500000000000000"/>
                  <a:ea typeface="Muli" panose="00000500000000000000"/>
                  <a:cs typeface="Muli" panose="00000500000000000000"/>
                  <a:sym typeface="Muli" panose="00000500000000000000"/>
                </a:rPr>
                <a:t>Reverse Repossession Rate</a:t>
              </a:r>
              <a:endParaRPr lang="en-GB" sz="1000">
                <a:latin typeface="Muli" panose="00000500000000000000"/>
                <a:ea typeface="Muli" panose="00000500000000000000"/>
                <a:cs typeface="Muli" panose="00000500000000000000"/>
                <a:sym typeface="Muli" panose="00000500000000000000"/>
              </a:endParaRPr>
            </a:p>
          </p:txBody>
        </p:sp>
      </p:grpSp>
      <p:grpSp>
        <p:nvGrpSpPr>
          <p:cNvPr id="380" name="Shape 380"/>
          <p:cNvGrpSpPr/>
          <p:nvPr/>
        </p:nvGrpSpPr>
        <p:grpSpPr>
          <a:xfrm rot="5400000">
            <a:off x="8641233" y="411193"/>
            <a:ext cx="278152" cy="345817"/>
            <a:chOff x="0" y="46600"/>
            <a:chExt cx="3121800" cy="5004600"/>
          </a:xfrm>
        </p:grpSpPr>
        <p:sp>
          <p:nvSpPr>
            <p:cNvPr id="381" name="Shape 381"/>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382" name="Shape 382"/>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383" name="Shape 383"/>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384" name="Shape 384"/>
          <p:cNvGrpSpPr/>
          <p:nvPr/>
        </p:nvGrpSpPr>
        <p:grpSpPr>
          <a:xfrm>
            <a:off x="7566625" y="1939416"/>
            <a:ext cx="1548600" cy="2685371"/>
            <a:chOff x="6676700" y="1939416"/>
            <a:chExt cx="1548600" cy="2685371"/>
          </a:xfrm>
        </p:grpSpPr>
        <p:sp>
          <p:nvSpPr>
            <p:cNvPr id="385" name="Shape 385"/>
            <p:cNvSpPr/>
            <p:nvPr/>
          </p:nvSpPr>
          <p:spPr>
            <a:xfrm>
              <a:off x="6797136" y="1939425"/>
              <a:ext cx="1320600" cy="1320600"/>
            </a:xfrm>
            <a:prstGeom prst="ellipse">
              <a:avLst/>
            </a:prstGeom>
            <a:solidFill>
              <a:srgbClr val="595959">
                <a:alpha val="14620"/>
              </a:srgbClr>
            </a:solidFill>
            <a:ln>
              <a:noFill/>
            </a:ln>
          </p:spPr>
          <p:txBody>
            <a:bodyPr lIns="91425" tIns="91425" rIns="91425" bIns="91425" anchor="ctr" anchorCtr="0">
              <a:noAutofit/>
            </a:bodyPr>
            <a:lstStyle/>
            <a:p>
              <a:pPr lvl="0" rtl="0">
                <a:spcBef>
                  <a:spcPts val="0"/>
                </a:spcBef>
                <a:buNone/>
              </a:pPr>
              <a:endParaRPr sz="1200">
                <a:latin typeface="Muli" panose="00000500000000000000"/>
                <a:ea typeface="Muli" panose="00000500000000000000"/>
                <a:cs typeface="Muli" panose="00000500000000000000"/>
                <a:sym typeface="Muli" panose="00000500000000000000"/>
              </a:endParaRPr>
            </a:p>
          </p:txBody>
        </p:sp>
        <p:sp>
          <p:nvSpPr>
            <p:cNvPr id="386" name="Shape 386"/>
            <p:cNvSpPr/>
            <p:nvPr/>
          </p:nvSpPr>
          <p:spPr>
            <a:xfrm>
              <a:off x="6806431" y="1939416"/>
              <a:ext cx="1261500" cy="1261500"/>
            </a:xfrm>
            <a:prstGeom prst="ellipse">
              <a:avLst/>
            </a:prstGeom>
            <a:solidFill>
              <a:srgbClr val="4E6E9A">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1200">
                <a:latin typeface="Muli" panose="00000500000000000000"/>
                <a:ea typeface="Muli" panose="00000500000000000000"/>
                <a:cs typeface="Muli" panose="00000500000000000000"/>
                <a:sym typeface="Muli" panose="00000500000000000000"/>
              </a:endParaRPr>
            </a:p>
          </p:txBody>
        </p:sp>
        <p:sp>
          <p:nvSpPr>
            <p:cNvPr id="387" name="Shape 387"/>
            <p:cNvSpPr/>
            <p:nvPr/>
          </p:nvSpPr>
          <p:spPr>
            <a:xfrm>
              <a:off x="6808586" y="3538350"/>
              <a:ext cx="1308600" cy="325500"/>
            </a:xfrm>
            <a:prstGeom prst="rect">
              <a:avLst/>
            </a:prstGeom>
            <a:solidFill>
              <a:srgbClr val="4E6E9A">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1200">
                <a:latin typeface="Muli" panose="00000500000000000000"/>
                <a:ea typeface="Muli" panose="00000500000000000000"/>
                <a:cs typeface="Muli" panose="00000500000000000000"/>
                <a:sym typeface="Muli" panose="00000500000000000000"/>
              </a:endParaRPr>
            </a:p>
          </p:txBody>
        </p:sp>
        <p:sp>
          <p:nvSpPr>
            <p:cNvPr id="388" name="Shape 388"/>
            <p:cNvSpPr txBox="1"/>
            <p:nvPr/>
          </p:nvSpPr>
          <p:spPr>
            <a:xfrm>
              <a:off x="6824875" y="3532575"/>
              <a:ext cx="1261500" cy="366600"/>
            </a:xfrm>
            <a:prstGeom prst="rect">
              <a:avLst/>
            </a:prstGeom>
            <a:noFill/>
            <a:ln>
              <a:noFill/>
            </a:ln>
          </p:spPr>
          <p:txBody>
            <a:bodyPr lIns="91425" tIns="91425" rIns="91425" bIns="91425" anchor="t" anchorCtr="0">
              <a:noAutofit/>
            </a:bodyPr>
            <a:lstStyle/>
            <a:p>
              <a:pPr lvl="0" algn="ctr" rtl="0">
                <a:spcBef>
                  <a:spcPts val="0"/>
                </a:spcBef>
                <a:buNone/>
              </a:pPr>
              <a:r>
                <a:rPr lang="en-GB" sz="900">
                  <a:solidFill>
                    <a:srgbClr val="FFFFFF"/>
                  </a:solidFill>
                  <a:latin typeface="Muli" panose="00000500000000000000"/>
                  <a:ea typeface="Muli" panose="00000500000000000000"/>
                  <a:cs typeface="Muli" panose="00000500000000000000"/>
                  <a:sym typeface="Muli" panose="00000500000000000000"/>
                </a:rPr>
                <a:t>OMO</a:t>
              </a:r>
              <a:endParaRPr lang="en-GB" sz="900">
                <a:solidFill>
                  <a:srgbClr val="FFFFFF"/>
                </a:solidFill>
                <a:latin typeface="Muli" panose="00000500000000000000"/>
                <a:ea typeface="Muli" panose="00000500000000000000"/>
                <a:cs typeface="Muli" panose="00000500000000000000"/>
                <a:sym typeface="Muli" panose="00000500000000000000"/>
              </a:endParaRPr>
            </a:p>
          </p:txBody>
        </p:sp>
        <p:sp>
          <p:nvSpPr>
            <p:cNvPr id="389" name="Shape 389"/>
            <p:cNvSpPr txBox="1"/>
            <p:nvPr/>
          </p:nvSpPr>
          <p:spPr>
            <a:xfrm>
              <a:off x="6676700" y="4076087"/>
              <a:ext cx="1548600" cy="548700"/>
            </a:xfrm>
            <a:prstGeom prst="rect">
              <a:avLst/>
            </a:prstGeom>
            <a:noFill/>
            <a:ln>
              <a:noFill/>
            </a:ln>
          </p:spPr>
          <p:txBody>
            <a:bodyPr lIns="91425" tIns="91425" rIns="91425" bIns="91425" anchor="t" anchorCtr="0">
              <a:noAutofit/>
            </a:bodyPr>
            <a:lstStyle/>
            <a:p>
              <a:pPr lvl="0" algn="ctr" rtl="0">
                <a:spcBef>
                  <a:spcPts val="0"/>
                </a:spcBef>
                <a:buNone/>
              </a:pPr>
              <a:r>
                <a:rPr lang="en-GB" sz="1000">
                  <a:latin typeface="Muli" panose="00000500000000000000"/>
                  <a:ea typeface="Muli" panose="00000500000000000000"/>
                  <a:cs typeface="Muli" panose="00000500000000000000"/>
                  <a:sym typeface="Muli" panose="00000500000000000000"/>
                </a:rPr>
                <a:t>Open Market Operation</a:t>
              </a:r>
              <a:endParaRPr lang="en-GB" sz="1000">
                <a:latin typeface="Muli" panose="00000500000000000000"/>
                <a:ea typeface="Muli" panose="00000500000000000000"/>
                <a:cs typeface="Muli" panose="00000500000000000000"/>
                <a:sym typeface="Muli" panose="00000500000000000000"/>
              </a:endParaRPr>
            </a:p>
          </p:txBody>
        </p:sp>
      </p:grpSp>
      <p:grpSp>
        <p:nvGrpSpPr>
          <p:cNvPr id="390" name="Shape 390"/>
          <p:cNvGrpSpPr/>
          <p:nvPr/>
        </p:nvGrpSpPr>
        <p:grpSpPr>
          <a:xfrm>
            <a:off x="238725" y="1939416"/>
            <a:ext cx="1548600" cy="2685371"/>
            <a:chOff x="539000" y="1939416"/>
            <a:chExt cx="1548600" cy="2685371"/>
          </a:xfrm>
        </p:grpSpPr>
        <p:sp>
          <p:nvSpPr>
            <p:cNvPr id="391" name="Shape 391"/>
            <p:cNvSpPr/>
            <p:nvPr/>
          </p:nvSpPr>
          <p:spPr>
            <a:xfrm>
              <a:off x="673248" y="1939425"/>
              <a:ext cx="1320600" cy="1320600"/>
            </a:xfrm>
            <a:prstGeom prst="ellipse">
              <a:avLst/>
            </a:prstGeom>
            <a:solidFill>
              <a:srgbClr val="595959">
                <a:alpha val="14620"/>
              </a:srgbClr>
            </a:solidFill>
            <a:ln>
              <a:noFill/>
            </a:ln>
          </p:spPr>
          <p:txBody>
            <a:bodyPr lIns="91425" tIns="91425" rIns="91425" bIns="91425" anchor="ctr" anchorCtr="0">
              <a:noAutofit/>
            </a:bodyPr>
            <a:lstStyle/>
            <a:p>
              <a:pPr lvl="0">
                <a:spcBef>
                  <a:spcPts val="0"/>
                </a:spcBef>
                <a:buNone/>
              </a:pPr>
              <a:endParaRPr sz="1200">
                <a:latin typeface="Muli" panose="00000500000000000000"/>
                <a:ea typeface="Muli" panose="00000500000000000000"/>
                <a:cs typeface="Muli" panose="00000500000000000000"/>
                <a:sym typeface="Muli" panose="00000500000000000000"/>
              </a:endParaRPr>
            </a:p>
          </p:txBody>
        </p:sp>
        <p:sp>
          <p:nvSpPr>
            <p:cNvPr id="392" name="Shape 392"/>
            <p:cNvSpPr/>
            <p:nvPr/>
          </p:nvSpPr>
          <p:spPr>
            <a:xfrm>
              <a:off x="956750" y="2213624"/>
              <a:ext cx="713100" cy="713100"/>
            </a:xfrm>
            <a:custGeom>
              <a:avLst/>
              <a:gdLst/>
              <a:ahLst/>
              <a:cxnLst/>
              <a:pathLst>
                <a:path w="120000" h="120000" extrusionOk="0">
                  <a:moveTo>
                    <a:pt x="103658" y="35373"/>
                  </a:moveTo>
                  <a:lnTo>
                    <a:pt x="103658" y="8192"/>
                  </a:lnTo>
                  <a:cubicBezTo>
                    <a:pt x="103658" y="3566"/>
                    <a:pt x="100080" y="0"/>
                    <a:pt x="95439" y="0"/>
                  </a:cubicBezTo>
                  <a:cubicBezTo>
                    <a:pt x="90797" y="0"/>
                    <a:pt x="87316" y="3566"/>
                    <a:pt x="87316" y="8192"/>
                  </a:cubicBezTo>
                  <a:lnTo>
                    <a:pt x="87316" y="10409"/>
                  </a:lnTo>
                  <a:lnTo>
                    <a:pt x="45543" y="22939"/>
                  </a:lnTo>
                  <a:lnTo>
                    <a:pt x="5414" y="27277"/>
                  </a:lnTo>
                  <a:cubicBezTo>
                    <a:pt x="2417" y="27277"/>
                    <a:pt x="0" y="29686"/>
                    <a:pt x="0" y="32674"/>
                  </a:cubicBezTo>
                  <a:lnTo>
                    <a:pt x="0" y="70746"/>
                  </a:lnTo>
                  <a:cubicBezTo>
                    <a:pt x="0" y="73734"/>
                    <a:pt x="2417" y="76240"/>
                    <a:pt x="5414" y="76240"/>
                  </a:cubicBezTo>
                  <a:lnTo>
                    <a:pt x="23980" y="78361"/>
                  </a:lnTo>
                  <a:lnTo>
                    <a:pt x="32683" y="117783"/>
                  </a:lnTo>
                  <a:lnTo>
                    <a:pt x="32683" y="117783"/>
                  </a:lnTo>
                  <a:cubicBezTo>
                    <a:pt x="32973" y="118939"/>
                    <a:pt x="34037" y="120000"/>
                    <a:pt x="35390" y="120000"/>
                  </a:cubicBezTo>
                  <a:lnTo>
                    <a:pt x="57244" y="120000"/>
                  </a:lnTo>
                  <a:cubicBezTo>
                    <a:pt x="58887" y="120000"/>
                    <a:pt x="59951" y="118939"/>
                    <a:pt x="59951" y="117301"/>
                  </a:cubicBezTo>
                  <a:lnTo>
                    <a:pt x="59951" y="116722"/>
                  </a:lnTo>
                  <a:lnTo>
                    <a:pt x="59951" y="116722"/>
                  </a:lnTo>
                  <a:lnTo>
                    <a:pt x="52312" y="82987"/>
                  </a:lnTo>
                  <a:lnTo>
                    <a:pt x="87316" y="93301"/>
                  </a:lnTo>
                  <a:lnTo>
                    <a:pt x="87316" y="95518"/>
                  </a:lnTo>
                  <a:cubicBezTo>
                    <a:pt x="87316" y="100144"/>
                    <a:pt x="90797" y="103710"/>
                    <a:pt x="95439" y="103710"/>
                  </a:cubicBezTo>
                  <a:cubicBezTo>
                    <a:pt x="100080" y="103710"/>
                    <a:pt x="103658" y="100144"/>
                    <a:pt x="103658" y="95518"/>
                  </a:cubicBezTo>
                  <a:lnTo>
                    <a:pt x="103658" y="68337"/>
                  </a:lnTo>
                  <a:cubicBezTo>
                    <a:pt x="112651" y="68337"/>
                    <a:pt x="120000" y="61012"/>
                    <a:pt x="120000" y="51951"/>
                  </a:cubicBezTo>
                  <a:cubicBezTo>
                    <a:pt x="120000" y="42987"/>
                    <a:pt x="112651" y="35373"/>
                    <a:pt x="103658" y="35373"/>
                  </a:cubicBezTo>
                  <a:close/>
                  <a:moveTo>
                    <a:pt x="5414" y="70746"/>
                  </a:moveTo>
                  <a:lnTo>
                    <a:pt x="5414" y="59855"/>
                  </a:lnTo>
                  <a:lnTo>
                    <a:pt x="19049" y="59855"/>
                  </a:lnTo>
                  <a:cubicBezTo>
                    <a:pt x="20692" y="59855"/>
                    <a:pt x="21756" y="58795"/>
                    <a:pt x="21756" y="57156"/>
                  </a:cubicBezTo>
                  <a:cubicBezTo>
                    <a:pt x="21756" y="55518"/>
                    <a:pt x="20692" y="54457"/>
                    <a:pt x="19049" y="54457"/>
                  </a:cubicBezTo>
                  <a:lnTo>
                    <a:pt x="5414" y="54457"/>
                  </a:lnTo>
                  <a:lnTo>
                    <a:pt x="5414" y="48963"/>
                  </a:lnTo>
                  <a:lnTo>
                    <a:pt x="13634" y="48963"/>
                  </a:lnTo>
                  <a:cubicBezTo>
                    <a:pt x="15278" y="48963"/>
                    <a:pt x="16341" y="47903"/>
                    <a:pt x="16341" y="46265"/>
                  </a:cubicBezTo>
                  <a:cubicBezTo>
                    <a:pt x="16341" y="44626"/>
                    <a:pt x="15278" y="43566"/>
                    <a:pt x="13634" y="43566"/>
                  </a:cubicBezTo>
                  <a:lnTo>
                    <a:pt x="5414" y="43566"/>
                  </a:lnTo>
                  <a:lnTo>
                    <a:pt x="5414" y="32674"/>
                  </a:lnTo>
                  <a:lnTo>
                    <a:pt x="43609" y="28337"/>
                  </a:lnTo>
                  <a:lnTo>
                    <a:pt x="43609" y="74891"/>
                  </a:lnTo>
                  <a:lnTo>
                    <a:pt x="5414" y="70746"/>
                  </a:lnTo>
                  <a:close/>
                  <a:moveTo>
                    <a:pt x="35197" y="103421"/>
                  </a:moveTo>
                  <a:lnTo>
                    <a:pt x="29685" y="78939"/>
                  </a:lnTo>
                  <a:lnTo>
                    <a:pt x="45253" y="80578"/>
                  </a:lnTo>
                  <a:lnTo>
                    <a:pt x="46317" y="80867"/>
                  </a:lnTo>
                  <a:lnTo>
                    <a:pt x="51248" y="103421"/>
                  </a:lnTo>
                  <a:lnTo>
                    <a:pt x="35197" y="103421"/>
                  </a:lnTo>
                  <a:close/>
                  <a:moveTo>
                    <a:pt x="52602" y="108819"/>
                  </a:moveTo>
                  <a:lnTo>
                    <a:pt x="53763" y="114313"/>
                  </a:lnTo>
                  <a:lnTo>
                    <a:pt x="37324" y="114313"/>
                  </a:lnTo>
                  <a:lnTo>
                    <a:pt x="36261" y="108819"/>
                  </a:lnTo>
                  <a:lnTo>
                    <a:pt x="52602" y="108819"/>
                  </a:lnTo>
                  <a:close/>
                  <a:moveTo>
                    <a:pt x="87316" y="87325"/>
                  </a:moveTo>
                  <a:lnTo>
                    <a:pt x="49121" y="75951"/>
                  </a:lnTo>
                  <a:lnTo>
                    <a:pt x="49121" y="27277"/>
                  </a:lnTo>
                  <a:lnTo>
                    <a:pt x="87316" y="15807"/>
                  </a:lnTo>
                  <a:lnTo>
                    <a:pt x="87316" y="87325"/>
                  </a:lnTo>
                  <a:close/>
                  <a:moveTo>
                    <a:pt x="98243" y="95228"/>
                  </a:moveTo>
                  <a:cubicBezTo>
                    <a:pt x="98243" y="96867"/>
                    <a:pt x="97082" y="97927"/>
                    <a:pt x="95439" y="97927"/>
                  </a:cubicBezTo>
                  <a:cubicBezTo>
                    <a:pt x="93795" y="97927"/>
                    <a:pt x="92731" y="96867"/>
                    <a:pt x="92731" y="95228"/>
                  </a:cubicBezTo>
                  <a:lnTo>
                    <a:pt x="92731" y="8192"/>
                  </a:lnTo>
                  <a:cubicBezTo>
                    <a:pt x="92731" y="6554"/>
                    <a:pt x="93795" y="5493"/>
                    <a:pt x="95439" y="5493"/>
                  </a:cubicBezTo>
                  <a:cubicBezTo>
                    <a:pt x="97082" y="5493"/>
                    <a:pt x="98243" y="6554"/>
                    <a:pt x="98243" y="8192"/>
                  </a:cubicBezTo>
                  <a:lnTo>
                    <a:pt x="98243" y="95228"/>
                  </a:lnTo>
                  <a:close/>
                  <a:moveTo>
                    <a:pt x="103658" y="62650"/>
                  </a:moveTo>
                  <a:lnTo>
                    <a:pt x="103658" y="40867"/>
                  </a:lnTo>
                  <a:cubicBezTo>
                    <a:pt x="109653" y="40867"/>
                    <a:pt x="114585" y="45783"/>
                    <a:pt x="114585" y="51759"/>
                  </a:cubicBezTo>
                  <a:cubicBezTo>
                    <a:pt x="114585" y="57734"/>
                    <a:pt x="109653" y="62650"/>
                    <a:pt x="103658" y="62650"/>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600">
                <a:solidFill>
                  <a:srgbClr val="000000"/>
                </a:solidFill>
                <a:latin typeface="Muli" panose="00000500000000000000"/>
                <a:ea typeface="Muli" panose="00000500000000000000"/>
                <a:cs typeface="Muli" panose="00000500000000000000"/>
                <a:sym typeface="Muli" panose="00000500000000000000"/>
              </a:endParaRPr>
            </a:p>
          </p:txBody>
        </p:sp>
        <p:sp>
          <p:nvSpPr>
            <p:cNvPr id="393" name="Shape 393"/>
            <p:cNvSpPr/>
            <p:nvPr/>
          </p:nvSpPr>
          <p:spPr>
            <a:xfrm>
              <a:off x="700999" y="3538350"/>
              <a:ext cx="1308600" cy="325500"/>
            </a:xfrm>
            <a:prstGeom prst="rect">
              <a:avLst/>
            </a:prstGeom>
            <a:solidFill>
              <a:srgbClr val="4E6E9A">
                <a:alpha val="8038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1200">
                <a:latin typeface="Muli" panose="00000500000000000000"/>
                <a:ea typeface="Muli" panose="00000500000000000000"/>
                <a:cs typeface="Muli" panose="00000500000000000000"/>
                <a:sym typeface="Muli" panose="00000500000000000000"/>
              </a:endParaRPr>
            </a:p>
          </p:txBody>
        </p:sp>
        <p:sp>
          <p:nvSpPr>
            <p:cNvPr id="394" name="Shape 394"/>
            <p:cNvSpPr txBox="1"/>
            <p:nvPr/>
          </p:nvSpPr>
          <p:spPr>
            <a:xfrm>
              <a:off x="701000" y="3532575"/>
              <a:ext cx="1308600" cy="366600"/>
            </a:xfrm>
            <a:prstGeom prst="rect">
              <a:avLst/>
            </a:prstGeom>
            <a:noFill/>
            <a:ln>
              <a:noFill/>
            </a:ln>
          </p:spPr>
          <p:txBody>
            <a:bodyPr lIns="91425" tIns="91425" rIns="91425" bIns="91425" anchor="t" anchorCtr="0">
              <a:noAutofit/>
            </a:bodyPr>
            <a:lstStyle/>
            <a:p>
              <a:pPr lvl="0" algn="ctr" rtl="0">
                <a:spcBef>
                  <a:spcPts val="0"/>
                </a:spcBef>
                <a:buNone/>
              </a:pPr>
              <a:r>
                <a:rPr lang="en-GB" sz="900">
                  <a:solidFill>
                    <a:srgbClr val="FFFFFF"/>
                  </a:solidFill>
                  <a:latin typeface="Muli" panose="00000500000000000000"/>
                  <a:ea typeface="Muli" panose="00000500000000000000"/>
                  <a:cs typeface="Muli" panose="00000500000000000000"/>
                  <a:sym typeface="Muli" panose="00000500000000000000"/>
                </a:rPr>
                <a:t>CRR</a:t>
              </a:r>
              <a:endParaRPr lang="en-GB" sz="900">
                <a:solidFill>
                  <a:srgbClr val="FFFFFF"/>
                </a:solidFill>
                <a:latin typeface="Muli" panose="00000500000000000000"/>
                <a:ea typeface="Muli" panose="00000500000000000000"/>
                <a:cs typeface="Muli" panose="00000500000000000000"/>
                <a:sym typeface="Muli" panose="00000500000000000000"/>
              </a:endParaRPr>
            </a:p>
          </p:txBody>
        </p:sp>
        <p:sp>
          <p:nvSpPr>
            <p:cNvPr id="395" name="Shape 395"/>
            <p:cNvSpPr txBox="1"/>
            <p:nvPr/>
          </p:nvSpPr>
          <p:spPr>
            <a:xfrm>
              <a:off x="539000" y="4076087"/>
              <a:ext cx="1548600" cy="548700"/>
            </a:xfrm>
            <a:prstGeom prst="rect">
              <a:avLst/>
            </a:prstGeom>
            <a:noFill/>
            <a:ln>
              <a:noFill/>
            </a:ln>
          </p:spPr>
          <p:txBody>
            <a:bodyPr lIns="91425" tIns="91425" rIns="91425" bIns="91425" anchor="t" anchorCtr="0">
              <a:noAutofit/>
            </a:bodyPr>
            <a:lstStyle/>
            <a:p>
              <a:pPr lvl="0" algn="ctr" rtl="0">
                <a:spcBef>
                  <a:spcPts val="0"/>
                </a:spcBef>
                <a:buNone/>
              </a:pPr>
              <a:r>
                <a:rPr lang="en-GB" sz="900">
                  <a:latin typeface="Muli" panose="00000500000000000000"/>
                  <a:ea typeface="Muli" panose="00000500000000000000"/>
                  <a:cs typeface="Muli" panose="00000500000000000000"/>
                  <a:sym typeface="Muli" panose="00000500000000000000"/>
                </a:rPr>
                <a:t>Cash Reserve Ratio</a:t>
              </a:r>
              <a:endParaRPr lang="en-GB" sz="900">
                <a:latin typeface="Muli" panose="00000500000000000000"/>
                <a:ea typeface="Muli" panose="00000500000000000000"/>
                <a:cs typeface="Muli" panose="00000500000000000000"/>
                <a:sym typeface="Muli" panose="00000500000000000000"/>
              </a:endParaRPr>
            </a:p>
          </p:txBody>
        </p:sp>
        <p:sp>
          <p:nvSpPr>
            <p:cNvPr id="396" name="Shape 396"/>
            <p:cNvSpPr/>
            <p:nvPr/>
          </p:nvSpPr>
          <p:spPr>
            <a:xfrm>
              <a:off x="682550" y="1939416"/>
              <a:ext cx="1261500" cy="1261500"/>
            </a:xfrm>
            <a:prstGeom prst="ellipse">
              <a:avLst/>
            </a:prstGeom>
            <a:solidFill>
              <a:srgbClr val="5477A7"/>
            </a:solidFill>
            <a:ln>
              <a:noFill/>
            </a:ln>
          </p:spPr>
          <p:txBody>
            <a:bodyPr lIns="91425" tIns="91425" rIns="91425" bIns="91425" anchor="ctr" anchorCtr="0">
              <a:noAutofit/>
            </a:bodyPr>
            <a:lstStyle/>
            <a:p>
              <a:pPr lvl="0" rtl="0">
                <a:spcBef>
                  <a:spcPts val="0"/>
                </a:spcBef>
                <a:buNone/>
              </a:pPr>
              <a:endParaRPr sz="1200">
                <a:latin typeface="Muli" panose="00000500000000000000"/>
                <a:ea typeface="Muli" panose="00000500000000000000"/>
                <a:cs typeface="Muli" panose="00000500000000000000"/>
                <a:sym typeface="Muli" panose="00000500000000000000"/>
              </a:endParaRPr>
            </a:p>
          </p:txBody>
        </p:sp>
      </p:grpSp>
      <p:sp>
        <p:nvSpPr>
          <p:cNvPr id="397" name="Shape 397"/>
          <p:cNvSpPr/>
          <p:nvPr/>
        </p:nvSpPr>
        <p:spPr>
          <a:xfrm>
            <a:off x="659512" y="2183046"/>
            <a:ext cx="707044" cy="777396"/>
          </a:xfrm>
          <a:custGeom>
            <a:avLst/>
            <a:gdLst/>
            <a:ahLst/>
            <a:cxnLst/>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800" b="0" i="0" u="none" strike="noStrike" cap="none">
              <a:solidFill>
                <a:srgbClr val="000000"/>
              </a:solidFill>
              <a:latin typeface="Muli" panose="00000500000000000000"/>
              <a:ea typeface="Muli" panose="00000500000000000000"/>
              <a:cs typeface="Muli" panose="00000500000000000000"/>
              <a:sym typeface="Muli" panose="00000500000000000000"/>
            </a:endParaRPr>
          </a:p>
        </p:txBody>
      </p:sp>
      <p:sp>
        <p:nvSpPr>
          <p:cNvPr id="398" name="Shape 398"/>
          <p:cNvSpPr/>
          <p:nvPr/>
        </p:nvSpPr>
        <p:spPr>
          <a:xfrm>
            <a:off x="8082175" y="2183050"/>
            <a:ext cx="517500" cy="709500"/>
          </a:xfrm>
          <a:custGeom>
            <a:avLst/>
            <a:gdLst/>
            <a:ahLst/>
            <a:cxnLst/>
            <a:pathLst>
              <a:path w="120000" h="120000" extrusionOk="0">
                <a:moveTo>
                  <a:pt x="104983" y="49082"/>
                </a:moveTo>
                <a:lnTo>
                  <a:pt x="104983" y="32753"/>
                </a:lnTo>
                <a:cubicBezTo>
                  <a:pt x="104983" y="14782"/>
                  <a:pt x="84784" y="0"/>
                  <a:pt x="60066" y="0"/>
                </a:cubicBezTo>
                <a:cubicBezTo>
                  <a:pt x="35348" y="0"/>
                  <a:pt x="15016" y="14782"/>
                  <a:pt x="15016" y="32753"/>
                </a:cubicBezTo>
                <a:cubicBezTo>
                  <a:pt x="15016" y="34396"/>
                  <a:pt x="16478" y="35458"/>
                  <a:pt x="18737" y="35458"/>
                </a:cubicBezTo>
                <a:cubicBezTo>
                  <a:pt x="20996" y="35458"/>
                  <a:pt x="22591" y="34396"/>
                  <a:pt x="22591" y="32753"/>
                </a:cubicBezTo>
                <a:cubicBezTo>
                  <a:pt x="22591" y="17777"/>
                  <a:pt x="39468" y="5507"/>
                  <a:pt x="60066" y="5507"/>
                </a:cubicBezTo>
                <a:cubicBezTo>
                  <a:pt x="80664" y="5507"/>
                  <a:pt x="97541" y="17777"/>
                  <a:pt x="97541" y="32753"/>
                </a:cubicBezTo>
                <a:lnTo>
                  <a:pt x="97541" y="49082"/>
                </a:lnTo>
                <a:lnTo>
                  <a:pt x="15016" y="49082"/>
                </a:lnTo>
                <a:cubicBezTo>
                  <a:pt x="6777" y="49082"/>
                  <a:pt x="0" y="54009"/>
                  <a:pt x="0" y="60000"/>
                </a:cubicBezTo>
                <a:lnTo>
                  <a:pt x="0" y="109082"/>
                </a:lnTo>
                <a:cubicBezTo>
                  <a:pt x="0" y="115072"/>
                  <a:pt x="6777" y="120000"/>
                  <a:pt x="15016" y="120000"/>
                </a:cubicBezTo>
                <a:lnTo>
                  <a:pt x="104983" y="120000"/>
                </a:lnTo>
                <a:cubicBezTo>
                  <a:pt x="113355" y="120000"/>
                  <a:pt x="120000" y="115072"/>
                  <a:pt x="120000" y="109082"/>
                </a:cubicBezTo>
                <a:lnTo>
                  <a:pt x="120000" y="60000"/>
                </a:lnTo>
                <a:cubicBezTo>
                  <a:pt x="120000" y="54009"/>
                  <a:pt x="113355" y="49082"/>
                  <a:pt x="104983" y="49082"/>
                </a:cubicBezTo>
                <a:close/>
                <a:moveTo>
                  <a:pt x="112558" y="109082"/>
                </a:moveTo>
                <a:cubicBezTo>
                  <a:pt x="112558" y="112077"/>
                  <a:pt x="109102" y="114589"/>
                  <a:pt x="104983" y="114589"/>
                </a:cubicBezTo>
                <a:lnTo>
                  <a:pt x="15016" y="114589"/>
                </a:lnTo>
                <a:cubicBezTo>
                  <a:pt x="10897" y="114589"/>
                  <a:pt x="7574" y="112077"/>
                  <a:pt x="7574" y="109082"/>
                </a:cubicBezTo>
                <a:lnTo>
                  <a:pt x="7574" y="60000"/>
                </a:lnTo>
                <a:cubicBezTo>
                  <a:pt x="7574" y="57004"/>
                  <a:pt x="10897" y="54589"/>
                  <a:pt x="15016" y="54589"/>
                </a:cubicBezTo>
                <a:lnTo>
                  <a:pt x="104983" y="54589"/>
                </a:lnTo>
                <a:cubicBezTo>
                  <a:pt x="109102" y="54589"/>
                  <a:pt x="112558" y="57004"/>
                  <a:pt x="112558" y="60000"/>
                </a:cubicBezTo>
                <a:lnTo>
                  <a:pt x="112558" y="109082"/>
                </a:lnTo>
                <a:close/>
                <a:moveTo>
                  <a:pt x="60066" y="70917"/>
                </a:moveTo>
                <a:cubicBezTo>
                  <a:pt x="51827" y="70917"/>
                  <a:pt x="45049" y="75845"/>
                  <a:pt x="45049" y="81835"/>
                </a:cubicBezTo>
                <a:cubicBezTo>
                  <a:pt x="45049" y="84541"/>
                  <a:pt x="46511" y="87342"/>
                  <a:pt x="48770" y="89178"/>
                </a:cubicBezTo>
                <a:lnTo>
                  <a:pt x="48770" y="90048"/>
                </a:lnTo>
                <a:cubicBezTo>
                  <a:pt x="48770" y="94685"/>
                  <a:pt x="53687" y="98164"/>
                  <a:pt x="60066" y="98164"/>
                </a:cubicBezTo>
                <a:cubicBezTo>
                  <a:pt x="66445" y="98164"/>
                  <a:pt x="71229" y="94685"/>
                  <a:pt x="71229" y="90048"/>
                </a:cubicBezTo>
                <a:lnTo>
                  <a:pt x="71229" y="89178"/>
                </a:lnTo>
                <a:cubicBezTo>
                  <a:pt x="73488" y="87342"/>
                  <a:pt x="75083" y="84830"/>
                  <a:pt x="75083" y="81835"/>
                </a:cubicBezTo>
                <a:cubicBezTo>
                  <a:pt x="75083" y="75845"/>
                  <a:pt x="68305" y="70917"/>
                  <a:pt x="60066" y="70917"/>
                </a:cubicBezTo>
                <a:close/>
                <a:moveTo>
                  <a:pt x="63787" y="86473"/>
                </a:moveTo>
                <a:lnTo>
                  <a:pt x="63787" y="90048"/>
                </a:lnTo>
                <a:cubicBezTo>
                  <a:pt x="63787" y="91690"/>
                  <a:pt x="62325" y="92753"/>
                  <a:pt x="60066" y="92753"/>
                </a:cubicBezTo>
                <a:cubicBezTo>
                  <a:pt x="57807" y="92753"/>
                  <a:pt x="56345" y="91690"/>
                  <a:pt x="56345" y="90048"/>
                </a:cubicBezTo>
                <a:lnTo>
                  <a:pt x="56345" y="86473"/>
                </a:lnTo>
                <a:cubicBezTo>
                  <a:pt x="54086" y="85700"/>
                  <a:pt x="52491" y="83768"/>
                  <a:pt x="52491" y="81835"/>
                </a:cubicBezTo>
                <a:cubicBezTo>
                  <a:pt x="52491" y="78840"/>
                  <a:pt x="55946" y="76425"/>
                  <a:pt x="60066" y="76425"/>
                </a:cubicBezTo>
                <a:cubicBezTo>
                  <a:pt x="64186" y="76425"/>
                  <a:pt x="67508" y="78840"/>
                  <a:pt x="67508" y="81835"/>
                </a:cubicBezTo>
                <a:cubicBezTo>
                  <a:pt x="67508" y="83768"/>
                  <a:pt x="66046" y="85700"/>
                  <a:pt x="63787" y="86473"/>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ransition spd="slow">
    <p:zoom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390"/>
                                        </p:tgtEl>
                                        <p:attrNameLst>
                                          <p:attrName>style.visibility</p:attrName>
                                        </p:attrNameLst>
                                      </p:cBhvr>
                                      <p:to>
                                        <p:strVal val="visible"/>
                                      </p:to>
                                    </p:set>
                                    <p:anim calcmode="lin" valueType="num">
                                      <p:cBhvr additive="base">
                                        <p:cTn id="7" dur="1000"/>
                                        <p:tgtEl>
                                          <p:spTgt spid="390"/>
                                        </p:tgtEl>
                                        <p:attrNameLst>
                                          <p:attrName>ppt_w</p:attrName>
                                        </p:attrNameLst>
                                      </p:cBhvr>
                                      <p:tavLst>
                                        <p:tav tm="0" fmla="">
                                          <p:val>
                                            <p:fltVal val="0"/>
                                          </p:val>
                                        </p:tav>
                                        <p:tav tm="100000" fmla="">
                                          <p:val>
                                            <p:strVal val="#ppt_w"/>
                                          </p:val>
                                        </p:tav>
                                      </p:tavLst>
                                    </p:anim>
                                    <p:anim calcmode="lin" valueType="num">
                                      <p:cBhvr additive="base">
                                        <p:cTn id="8" dur="1000"/>
                                        <p:tgtEl>
                                          <p:spTgt spid="390"/>
                                        </p:tgtEl>
                                        <p:attrNameLst>
                                          <p:attrName>ppt_h</p:attrName>
                                        </p:attrNameLst>
                                      </p:cBhvr>
                                      <p:tavLst>
                                        <p:tav tm="0" fmla="">
                                          <p:val>
                                            <p:fltVal val="0"/>
                                          </p:val>
                                        </p:tav>
                                        <p:tav tm="100000" fmla="">
                                          <p:val>
                                            <p:strVal val="#ppt_h"/>
                                          </p:val>
                                        </p:tav>
                                      </p:tavLst>
                                    </p:anim>
                                  </p:childTnLst>
                                </p:cTn>
                              </p:par>
                              <p:par>
                                <p:cTn id="9" presetID="10" presetClass="entr" presetSubtype="0" fill="hold" nodeType="withEffect">
                                  <p:stCondLst>
                                    <p:cond delay="0"/>
                                  </p:stCondLst>
                                  <p:childTnLst>
                                    <p:set>
                                      <p:cBhvr>
                                        <p:cTn id="10" dur="1" fill="hold">
                                          <p:stCondLst>
                                            <p:cond delay="0"/>
                                          </p:stCondLst>
                                        </p:cTn>
                                        <p:tgtEl>
                                          <p:spTgt spid="397"/>
                                        </p:tgtEl>
                                        <p:attrNameLst>
                                          <p:attrName>style.visibility</p:attrName>
                                        </p:attrNameLst>
                                      </p:cBhvr>
                                      <p:to>
                                        <p:strVal val="visible"/>
                                      </p:to>
                                    </p:set>
                                    <p:animEffect transition="in" filter="fade">
                                      <p:cBhvr>
                                        <p:cTn id="11" dur="1000"/>
                                        <p:tgtEl>
                                          <p:spTgt spid="397"/>
                                        </p:tgtEl>
                                      </p:cBhvr>
                                    </p:animEffect>
                                  </p:childTnLst>
                                </p:cTn>
                              </p:par>
                            </p:childTnLst>
                          </p:cTn>
                        </p:par>
                      </p:childTnLst>
                    </p:cTn>
                  </p:par>
                  <p:par>
                    <p:cTn id="12" fill="hold">
                      <p:stCondLst>
                        <p:cond delay="indefinite"/>
                      </p:stCondLst>
                      <p:childTnLst>
                        <p:par>
                          <p:cTn id="13" fill="hold">
                            <p:stCondLst>
                              <p:cond delay="0"/>
                            </p:stCondLst>
                            <p:childTnLst>
                              <p:par>
                                <p:cTn id="14" presetID="23" presetClass="entr" presetSubtype="16" fill="hold" nodeType="clickEffect">
                                  <p:stCondLst>
                                    <p:cond delay="0"/>
                                  </p:stCondLst>
                                  <p:childTnLst>
                                    <p:set>
                                      <p:cBhvr>
                                        <p:cTn id="15" dur="1" fill="hold">
                                          <p:stCondLst>
                                            <p:cond delay="0"/>
                                          </p:stCondLst>
                                        </p:cTn>
                                        <p:tgtEl>
                                          <p:spTgt spid="359"/>
                                        </p:tgtEl>
                                        <p:attrNameLst>
                                          <p:attrName>style.visibility</p:attrName>
                                        </p:attrNameLst>
                                      </p:cBhvr>
                                      <p:to>
                                        <p:strVal val="visible"/>
                                      </p:to>
                                    </p:set>
                                    <p:anim calcmode="lin" valueType="num">
                                      <p:cBhvr additive="base">
                                        <p:cTn id="16" dur="1000"/>
                                        <p:tgtEl>
                                          <p:spTgt spid="359"/>
                                        </p:tgtEl>
                                        <p:attrNameLst>
                                          <p:attrName>ppt_w</p:attrName>
                                        </p:attrNameLst>
                                      </p:cBhvr>
                                      <p:tavLst>
                                        <p:tav tm="0" fmla="">
                                          <p:val>
                                            <p:fltVal val="0"/>
                                          </p:val>
                                        </p:tav>
                                        <p:tav tm="100000" fmla="">
                                          <p:val>
                                            <p:strVal val="#ppt_w"/>
                                          </p:val>
                                        </p:tav>
                                      </p:tavLst>
                                    </p:anim>
                                    <p:anim calcmode="lin" valueType="num">
                                      <p:cBhvr additive="base">
                                        <p:cTn id="17" dur="1000"/>
                                        <p:tgtEl>
                                          <p:spTgt spid="359"/>
                                        </p:tgtEl>
                                        <p:attrNameLst>
                                          <p:attrName>ppt_h</p:attrName>
                                        </p:attrNameLst>
                                      </p:cBhvr>
                                      <p:tavLst>
                                        <p:tav tm="0" fmla="">
                                          <p:val>
                                            <p:fltVal val="0"/>
                                          </p:val>
                                        </p:tav>
                                        <p:tav tm="100000" fmla="">
                                          <p:val>
                                            <p:strVal val="#ppt_h"/>
                                          </p:val>
                                        </p:tav>
                                      </p:tavLst>
                                    </p:anim>
                                  </p:childTnLst>
                                </p:cTn>
                              </p:par>
                            </p:childTnLst>
                          </p:cTn>
                        </p:par>
                      </p:childTnLst>
                    </p:cTn>
                  </p:par>
                  <p:par>
                    <p:cTn id="18" fill="hold">
                      <p:stCondLst>
                        <p:cond delay="indefinite"/>
                      </p:stCondLst>
                      <p:childTnLst>
                        <p:par>
                          <p:cTn id="19" fill="hold">
                            <p:stCondLst>
                              <p:cond delay="0"/>
                            </p:stCondLst>
                            <p:childTnLst>
                              <p:par>
                                <p:cTn id="20" presetID="23" presetClass="entr" presetSubtype="16" fill="hold" nodeType="clickEffect">
                                  <p:stCondLst>
                                    <p:cond delay="0"/>
                                  </p:stCondLst>
                                  <p:childTnLst>
                                    <p:set>
                                      <p:cBhvr>
                                        <p:cTn id="21" dur="1" fill="hold">
                                          <p:stCondLst>
                                            <p:cond delay="0"/>
                                          </p:stCondLst>
                                        </p:cTn>
                                        <p:tgtEl>
                                          <p:spTgt spid="366"/>
                                        </p:tgtEl>
                                        <p:attrNameLst>
                                          <p:attrName>style.visibility</p:attrName>
                                        </p:attrNameLst>
                                      </p:cBhvr>
                                      <p:to>
                                        <p:strVal val="visible"/>
                                      </p:to>
                                    </p:set>
                                    <p:anim calcmode="lin" valueType="num">
                                      <p:cBhvr additive="base">
                                        <p:cTn id="22" dur="1000"/>
                                        <p:tgtEl>
                                          <p:spTgt spid="366"/>
                                        </p:tgtEl>
                                        <p:attrNameLst>
                                          <p:attrName>ppt_w</p:attrName>
                                        </p:attrNameLst>
                                      </p:cBhvr>
                                      <p:tavLst>
                                        <p:tav tm="0" fmla="">
                                          <p:val>
                                            <p:fltVal val="0"/>
                                          </p:val>
                                        </p:tav>
                                        <p:tav tm="100000" fmla="">
                                          <p:val>
                                            <p:strVal val="#ppt_w"/>
                                          </p:val>
                                        </p:tav>
                                      </p:tavLst>
                                    </p:anim>
                                    <p:anim calcmode="lin" valueType="num">
                                      <p:cBhvr additive="base">
                                        <p:cTn id="23" dur="1000"/>
                                        <p:tgtEl>
                                          <p:spTgt spid="366"/>
                                        </p:tgtEl>
                                        <p:attrNameLst>
                                          <p:attrName>ppt_h</p:attrName>
                                        </p:attrNameLst>
                                      </p:cBhvr>
                                      <p:tavLst>
                                        <p:tav tm="0" fmla="">
                                          <p:val>
                                            <p:fltVal val="0"/>
                                          </p:val>
                                        </p:tav>
                                        <p:tav tm="100000" fmla="">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ID="23" presetClass="entr" presetSubtype="16" fill="hold" nodeType="clickEffect">
                                  <p:stCondLst>
                                    <p:cond delay="0"/>
                                  </p:stCondLst>
                                  <p:childTnLst>
                                    <p:set>
                                      <p:cBhvr>
                                        <p:cTn id="27" dur="1" fill="hold">
                                          <p:stCondLst>
                                            <p:cond delay="0"/>
                                          </p:stCondLst>
                                        </p:cTn>
                                        <p:tgtEl>
                                          <p:spTgt spid="373"/>
                                        </p:tgtEl>
                                        <p:attrNameLst>
                                          <p:attrName>style.visibility</p:attrName>
                                        </p:attrNameLst>
                                      </p:cBhvr>
                                      <p:to>
                                        <p:strVal val="visible"/>
                                      </p:to>
                                    </p:set>
                                    <p:anim calcmode="lin" valueType="num">
                                      <p:cBhvr additive="base">
                                        <p:cTn id="28" dur="1000"/>
                                        <p:tgtEl>
                                          <p:spTgt spid="373"/>
                                        </p:tgtEl>
                                        <p:attrNameLst>
                                          <p:attrName>ppt_w</p:attrName>
                                        </p:attrNameLst>
                                      </p:cBhvr>
                                      <p:tavLst>
                                        <p:tav tm="0" fmla="">
                                          <p:val>
                                            <p:fltVal val="0"/>
                                          </p:val>
                                        </p:tav>
                                        <p:tav tm="100000" fmla="">
                                          <p:val>
                                            <p:strVal val="#ppt_w"/>
                                          </p:val>
                                        </p:tav>
                                      </p:tavLst>
                                    </p:anim>
                                    <p:anim calcmode="lin" valueType="num">
                                      <p:cBhvr additive="base">
                                        <p:cTn id="29" dur="1000"/>
                                        <p:tgtEl>
                                          <p:spTgt spid="373"/>
                                        </p:tgtEl>
                                        <p:attrNameLst>
                                          <p:attrName>ppt_h</p:attrName>
                                        </p:attrNameLst>
                                      </p:cBhvr>
                                      <p:tavLst>
                                        <p:tav tm="0" fmla="">
                                          <p:val>
                                            <p:fltVal val="0"/>
                                          </p:val>
                                        </p:tav>
                                        <p:tav tm="100000" fmla="">
                                          <p:val>
                                            <p:strVal val="#ppt_h"/>
                                          </p:val>
                                        </p:tav>
                                      </p:tavLst>
                                    </p:anim>
                                  </p:childTnLst>
                                </p:cTn>
                              </p:par>
                            </p:childTnLst>
                          </p:cTn>
                        </p:par>
                      </p:childTnLst>
                    </p:cTn>
                  </p:par>
                  <p:par>
                    <p:cTn id="30" fill="hold">
                      <p:stCondLst>
                        <p:cond delay="indefinite"/>
                      </p:stCondLst>
                      <p:childTnLst>
                        <p:par>
                          <p:cTn id="31" fill="hold">
                            <p:stCondLst>
                              <p:cond delay="0"/>
                            </p:stCondLst>
                            <p:childTnLst>
                              <p:par>
                                <p:cTn id="32" presetID="23" presetClass="entr" presetSubtype="16" fill="hold" nodeType="clickEffect">
                                  <p:stCondLst>
                                    <p:cond delay="0"/>
                                  </p:stCondLst>
                                  <p:childTnLst>
                                    <p:set>
                                      <p:cBhvr>
                                        <p:cTn id="33" dur="1" fill="hold">
                                          <p:stCondLst>
                                            <p:cond delay="0"/>
                                          </p:stCondLst>
                                        </p:cTn>
                                        <p:tgtEl>
                                          <p:spTgt spid="384"/>
                                        </p:tgtEl>
                                        <p:attrNameLst>
                                          <p:attrName>style.visibility</p:attrName>
                                        </p:attrNameLst>
                                      </p:cBhvr>
                                      <p:to>
                                        <p:strVal val="visible"/>
                                      </p:to>
                                    </p:set>
                                    <p:anim calcmode="lin" valueType="num">
                                      <p:cBhvr additive="base">
                                        <p:cTn id="34" dur="1000"/>
                                        <p:tgtEl>
                                          <p:spTgt spid="384"/>
                                        </p:tgtEl>
                                        <p:attrNameLst>
                                          <p:attrName>ppt_w</p:attrName>
                                        </p:attrNameLst>
                                      </p:cBhvr>
                                      <p:tavLst>
                                        <p:tav tm="0" fmla="">
                                          <p:val>
                                            <p:fltVal val="0"/>
                                          </p:val>
                                        </p:tav>
                                        <p:tav tm="100000" fmla="">
                                          <p:val>
                                            <p:strVal val="#ppt_w"/>
                                          </p:val>
                                        </p:tav>
                                      </p:tavLst>
                                    </p:anim>
                                    <p:anim calcmode="lin" valueType="num">
                                      <p:cBhvr additive="base">
                                        <p:cTn id="35" dur="1000"/>
                                        <p:tgtEl>
                                          <p:spTgt spid="384"/>
                                        </p:tgtEl>
                                        <p:attrNameLst>
                                          <p:attrName>ppt_h</p:attrName>
                                        </p:attrNameLst>
                                      </p:cBhvr>
                                      <p:tavLst>
                                        <p:tav tm="0" fmla="">
                                          <p:val>
                                            <p:fltVal val="0"/>
                                          </p:val>
                                        </p:tav>
                                        <p:tav tm="100000" fmla="">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402" name="Shape 402"/>
        <p:cNvGrpSpPr/>
        <p:nvPr/>
      </p:nvGrpSpPr>
      <p:grpSpPr>
        <a:xfrm>
          <a:off x="0" y="0"/>
          <a:ext cx="0" cy="0"/>
          <a:chOff x="0" y="0"/>
          <a:chExt cx="0" cy="0"/>
        </a:xfrm>
      </p:grpSpPr>
      <p:sp>
        <p:nvSpPr>
          <p:cNvPr id="403" name="Shape 403"/>
          <p:cNvSpPr txBox="1"/>
          <p:nvPr>
            <p:ph type="title"/>
          </p:nvPr>
        </p:nvSpPr>
        <p:spPr>
          <a:xfrm>
            <a:off x="4025575" y="827050"/>
            <a:ext cx="5118300" cy="801900"/>
          </a:xfrm>
          <a:prstGeom prst="rect">
            <a:avLst/>
          </a:prstGeom>
        </p:spPr>
        <p:txBody>
          <a:bodyPr lIns="91425" tIns="91425" rIns="91425" bIns="91425" anchor="t" anchorCtr="0">
            <a:noAutofit/>
          </a:bodyPr>
          <a:lstStyle/>
          <a:p>
            <a:pPr lvl="0" algn="l" rtl="0">
              <a:spcBef>
                <a:spcPts val="0"/>
              </a:spcBef>
              <a:buNone/>
            </a:pPr>
            <a:r>
              <a:rPr lang="en-GB" sz="2400"/>
              <a:t>Cash Reserve Ratio</a:t>
            </a:r>
            <a:r>
              <a:rPr lang="en-GB" sz="2400">
                <a:solidFill>
                  <a:srgbClr val="FFFFFF"/>
                </a:solidFill>
              </a:rPr>
              <a:t> : It’s Impact</a:t>
            </a:r>
            <a:endParaRPr lang="en-GB" sz="2400">
              <a:solidFill>
                <a:srgbClr val="FFFFFF"/>
              </a:solidFill>
            </a:endParaRPr>
          </a:p>
        </p:txBody>
      </p:sp>
      <p:pic>
        <p:nvPicPr>
          <p:cNvPr id="404" name="Shape 404" descr="iPad-Mini-3-Mock-up.png"/>
          <p:cNvPicPr preferRelativeResize="0"/>
          <p:nvPr/>
        </p:nvPicPr>
        <p:blipFill>
          <a:blip r:embed="rId1"/>
          <a:stretch>
            <a:fillRect/>
          </a:stretch>
        </p:blipFill>
        <p:spPr>
          <a:xfrm>
            <a:off x="481637" y="827050"/>
            <a:ext cx="2955725" cy="4015673"/>
          </a:xfrm>
          <a:prstGeom prst="rect">
            <a:avLst/>
          </a:prstGeom>
          <a:noFill/>
          <a:ln>
            <a:noFill/>
          </a:ln>
        </p:spPr>
      </p:pic>
      <p:sp>
        <p:nvSpPr>
          <p:cNvPr id="405" name="Shape 405"/>
          <p:cNvSpPr txBox="1"/>
          <p:nvPr/>
        </p:nvSpPr>
        <p:spPr>
          <a:xfrm>
            <a:off x="4025575" y="3852075"/>
            <a:ext cx="4310700" cy="1205700"/>
          </a:xfrm>
          <a:prstGeom prst="rect">
            <a:avLst/>
          </a:prstGeom>
          <a:noFill/>
          <a:ln>
            <a:noFill/>
          </a:ln>
        </p:spPr>
        <p:txBody>
          <a:bodyPr lIns="91425" tIns="91425" rIns="91425" bIns="91425" anchor="t" anchorCtr="0">
            <a:noAutofit/>
          </a:bodyPr>
          <a:lstStyle/>
          <a:p>
            <a:pPr lvl="0" rtl="0">
              <a:lnSpc>
                <a:spcPct val="160000"/>
              </a:lnSpc>
              <a:spcBef>
                <a:spcPts val="0"/>
              </a:spcBef>
              <a:buNone/>
            </a:pPr>
            <a:r>
              <a:rPr lang="en-GB" sz="1050">
                <a:solidFill>
                  <a:srgbClr val="4C5C64"/>
                </a:solidFill>
                <a:latin typeface="Roboto" panose="02000000000000000000"/>
                <a:ea typeface="Roboto" panose="02000000000000000000"/>
                <a:cs typeface="Roboto" panose="02000000000000000000"/>
                <a:sym typeface="Roboto" panose="02000000000000000000"/>
              </a:rPr>
              <a:t> </a:t>
            </a:r>
            <a:r>
              <a:rPr lang="en-GB" sz="1200">
                <a:solidFill>
                  <a:srgbClr val="4C5C64"/>
                </a:solidFill>
                <a:latin typeface="Muli" panose="00000500000000000000"/>
                <a:ea typeface="Muli" panose="00000500000000000000"/>
                <a:cs typeface="Muli" panose="00000500000000000000"/>
                <a:sym typeface="Muli" panose="00000500000000000000"/>
              </a:rPr>
              <a:t>  *  More Money Circulation</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a:solidFill>
                  <a:srgbClr val="4C5C64"/>
                </a:solidFill>
                <a:latin typeface="Muli" panose="00000500000000000000"/>
                <a:ea typeface="Muli" panose="00000500000000000000"/>
                <a:cs typeface="Muli" panose="00000500000000000000"/>
                <a:sym typeface="Muli" panose="00000500000000000000"/>
              </a:rPr>
              <a:t>   *  Lower Interest Rates</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a:solidFill>
                  <a:srgbClr val="4C5C64"/>
                </a:solidFill>
                <a:latin typeface="Muli" panose="00000500000000000000"/>
                <a:ea typeface="Muli" panose="00000500000000000000"/>
                <a:cs typeface="Muli" panose="00000500000000000000"/>
                <a:sym typeface="Muli" panose="00000500000000000000"/>
              </a:rPr>
              <a:t>   *  Employment</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b="1">
                <a:solidFill>
                  <a:srgbClr val="FF0000"/>
                </a:solidFill>
                <a:latin typeface="Muli" panose="00000500000000000000"/>
                <a:ea typeface="Muli" panose="00000500000000000000"/>
                <a:cs typeface="Muli" panose="00000500000000000000"/>
                <a:sym typeface="Muli" panose="00000500000000000000"/>
              </a:rPr>
              <a:t>BUT</a:t>
            </a:r>
            <a:r>
              <a:rPr lang="en-GB" sz="1200">
                <a:solidFill>
                  <a:schemeClr val="dk1"/>
                </a:solidFill>
                <a:latin typeface="Muli" panose="00000500000000000000"/>
                <a:ea typeface="Muli" panose="00000500000000000000"/>
                <a:cs typeface="Muli" panose="00000500000000000000"/>
                <a:sym typeface="Muli" panose="00000500000000000000"/>
              </a:rPr>
              <a:t> </a:t>
            </a:r>
            <a:r>
              <a:rPr lang="en-GB" sz="1200">
                <a:solidFill>
                  <a:srgbClr val="4C5C64"/>
                </a:solidFill>
                <a:latin typeface="Muli" panose="00000500000000000000"/>
                <a:ea typeface="Muli" panose="00000500000000000000"/>
                <a:cs typeface="Muli" panose="00000500000000000000"/>
                <a:sym typeface="Muli" panose="00000500000000000000"/>
              </a:rPr>
              <a:t>can lead to Inflation.</a:t>
            </a:r>
            <a:endParaRPr lang="en-GB" sz="1200">
              <a:solidFill>
                <a:srgbClr val="4C5C64"/>
              </a:solidFill>
              <a:latin typeface="Muli" panose="00000500000000000000"/>
              <a:ea typeface="Muli" panose="00000500000000000000"/>
              <a:cs typeface="Muli" panose="00000500000000000000"/>
              <a:sym typeface="Muli" panose="00000500000000000000"/>
            </a:endParaRPr>
          </a:p>
        </p:txBody>
      </p:sp>
      <p:grpSp>
        <p:nvGrpSpPr>
          <p:cNvPr id="406" name="Shape 406"/>
          <p:cNvGrpSpPr/>
          <p:nvPr/>
        </p:nvGrpSpPr>
        <p:grpSpPr>
          <a:xfrm rot="5400000">
            <a:off x="8641233" y="411193"/>
            <a:ext cx="278152" cy="345817"/>
            <a:chOff x="0" y="46600"/>
            <a:chExt cx="3121800" cy="5004600"/>
          </a:xfrm>
        </p:grpSpPr>
        <p:sp>
          <p:nvSpPr>
            <p:cNvPr id="407" name="Shape 407"/>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408" name="Shape 408"/>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409" name="Shape 409"/>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410" name="Shape 410"/>
          <p:cNvSpPr txBox="1"/>
          <p:nvPr/>
        </p:nvSpPr>
        <p:spPr>
          <a:xfrm>
            <a:off x="4167475" y="2460875"/>
            <a:ext cx="2862000" cy="1033200"/>
          </a:xfrm>
          <a:prstGeom prst="rect">
            <a:avLst/>
          </a:prstGeom>
          <a:noFill/>
          <a:ln>
            <a:noFill/>
          </a:ln>
        </p:spPr>
        <p:txBody>
          <a:bodyPr lIns="91425" tIns="91425" rIns="91425" bIns="91425" anchor="t" anchorCtr="0">
            <a:noAutofit/>
          </a:bodyPr>
          <a:lstStyle/>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a:t>
            </a:r>
            <a:r>
              <a:rPr lang="en-GB" sz="1200">
                <a:solidFill>
                  <a:schemeClr val="lt1"/>
                </a:solidFill>
                <a:latin typeface="Muli" panose="00000500000000000000"/>
                <a:ea typeface="Muli" panose="00000500000000000000"/>
                <a:cs typeface="Muli" panose="00000500000000000000"/>
                <a:sym typeface="Muli" panose="00000500000000000000"/>
              </a:rPr>
              <a:t>  Less money circulation</a:t>
            </a:r>
            <a:endParaRPr lang="en-GB" sz="1200">
              <a:solidFill>
                <a:schemeClr val="lt1"/>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Higher interest rates</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Can cause unemployment</a:t>
            </a:r>
            <a:endParaRPr lang="en-GB" sz="1200">
              <a:solidFill>
                <a:srgbClr val="FFFFFF"/>
              </a:solidFill>
              <a:latin typeface="Muli" panose="00000500000000000000"/>
              <a:ea typeface="Muli" panose="00000500000000000000"/>
              <a:cs typeface="Muli" panose="00000500000000000000"/>
              <a:sym typeface="Muli" panose="00000500000000000000"/>
            </a:endParaRPr>
          </a:p>
        </p:txBody>
      </p:sp>
      <p:sp>
        <p:nvSpPr>
          <p:cNvPr id="411" name="Shape 411"/>
          <p:cNvSpPr/>
          <p:nvPr/>
        </p:nvSpPr>
        <p:spPr>
          <a:xfrm>
            <a:off x="6612625" y="3949350"/>
            <a:ext cx="475200" cy="801900"/>
          </a:xfrm>
          <a:prstGeom prst="downArrow">
            <a:avLst>
              <a:gd name="adj1" fmla="val 50000"/>
              <a:gd name="adj2" fmla="val 50000"/>
            </a:avLst>
          </a:prstGeom>
          <a:solidFill>
            <a:srgbClr val="415C8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12" name="Shape 412"/>
          <p:cNvSpPr/>
          <p:nvPr/>
        </p:nvSpPr>
        <p:spPr>
          <a:xfrm>
            <a:off x="7136350" y="2708975"/>
            <a:ext cx="475200" cy="688500"/>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13" name="Shape 413"/>
          <p:cNvSpPr txBox="1"/>
          <p:nvPr/>
        </p:nvSpPr>
        <p:spPr>
          <a:xfrm>
            <a:off x="4282200" y="1332850"/>
            <a:ext cx="3081300" cy="1033200"/>
          </a:xfrm>
          <a:prstGeom prst="rect">
            <a:avLst/>
          </a:prstGeom>
          <a:noFill/>
          <a:ln>
            <a:noFill/>
          </a:ln>
        </p:spPr>
        <p:txBody>
          <a:bodyPr lIns="91425" tIns="91425" rIns="91425" bIns="91425" anchor="t" anchorCtr="0">
            <a:noAutofit/>
          </a:bodyPr>
          <a:lstStyle/>
          <a:p>
            <a:pPr lvl="0" rtl="0">
              <a:spcBef>
                <a:spcPts val="0"/>
              </a:spcBef>
              <a:buClr>
                <a:schemeClr val="dk1"/>
              </a:buClr>
              <a:buFont typeface="Arial" panose="020B0604020202020204"/>
              <a:buNone/>
            </a:pPr>
            <a:r>
              <a:rPr lang="en-GB">
                <a:solidFill>
                  <a:schemeClr val="lt1"/>
                </a:solidFill>
                <a:latin typeface="Muli" panose="00000500000000000000"/>
                <a:ea typeface="Muli" panose="00000500000000000000"/>
                <a:cs typeface="Muli" panose="00000500000000000000"/>
                <a:sym typeface="Muli" panose="00000500000000000000"/>
              </a:rPr>
              <a:t>Proposition of total deposit which the commercial bank has to keep with central bank of that country in liquid form. </a:t>
            </a:r>
            <a:r>
              <a:rPr lang="en-US" altLang="en-GB">
                <a:solidFill>
                  <a:schemeClr val="lt1"/>
                </a:solidFill>
                <a:latin typeface="Muli" panose="00000500000000000000"/>
                <a:ea typeface="Muli" panose="00000500000000000000"/>
                <a:cs typeface="Muli" panose="00000500000000000000"/>
                <a:sym typeface="Muli" panose="00000500000000000000"/>
              </a:rPr>
              <a:t>(current ratio : 4%)</a:t>
            </a:r>
            <a:endParaRPr lang="en-US" altLang="en-GB">
              <a:solidFill>
                <a:schemeClr val="lt1"/>
              </a:solidFill>
              <a:latin typeface="Muli" panose="00000500000000000000"/>
              <a:ea typeface="Muli" panose="00000500000000000000"/>
              <a:cs typeface="Muli" panose="00000500000000000000"/>
              <a:sym typeface="Muli" panose="00000500000000000000"/>
            </a:endParaRPr>
          </a:p>
        </p:txBody>
      </p:sp>
      <p:sp>
        <p:nvSpPr>
          <p:cNvPr id="414" name="Shape 414"/>
          <p:cNvSpPr txBox="1"/>
          <p:nvPr/>
        </p:nvSpPr>
        <p:spPr>
          <a:xfrm>
            <a:off x="826575" y="1332850"/>
            <a:ext cx="2221500" cy="3027300"/>
          </a:xfrm>
          <a:prstGeom prst="rect">
            <a:avLst/>
          </a:prstGeom>
          <a:noFill/>
          <a:ln>
            <a:noFill/>
          </a:ln>
        </p:spPr>
        <p:txBody>
          <a:bodyPr lIns="91425" tIns="91425" rIns="91425" bIns="91425" anchor="t" anchorCtr="0">
            <a:noAutofit/>
          </a:bodyPr>
          <a:lstStyle/>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Central Bank</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a:spcBef>
                <a:spcPts val="0"/>
              </a:spcBef>
              <a:buNone/>
            </a:pP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r>
              <a:rPr lang="en-GB" sz="1050">
                <a:solidFill>
                  <a:srgbClr val="FFFFFF"/>
                </a:solidFill>
                <a:latin typeface="Roboto" panose="02000000000000000000"/>
                <a:ea typeface="Roboto" panose="02000000000000000000"/>
                <a:cs typeface="Roboto" panose="02000000000000000000"/>
                <a:sym typeface="Roboto" panose="02000000000000000000"/>
              </a:rPr>
              <a:t>                     	A part of </a:t>
            </a:r>
            <a:endParaRPr lang="en-GB" sz="1050">
              <a:solidFill>
                <a:srgbClr val="FFFFFF"/>
              </a:solidFill>
              <a:latin typeface="Roboto" panose="02000000000000000000"/>
              <a:ea typeface="Roboto" panose="02000000000000000000"/>
              <a:cs typeface="Roboto" panose="02000000000000000000"/>
              <a:sym typeface="Roboto" panose="02000000000000000000"/>
            </a:endParaRPr>
          </a:p>
          <a:p>
            <a:pPr marL="457200" lvl="0" indent="0" rtl="0">
              <a:spcBef>
                <a:spcPts val="0"/>
              </a:spcBef>
              <a:buNone/>
            </a:pPr>
            <a:r>
              <a:rPr lang="en-GB" sz="1050">
                <a:solidFill>
                  <a:srgbClr val="FFFFFF"/>
                </a:solidFill>
                <a:latin typeface="Roboto" panose="02000000000000000000"/>
                <a:ea typeface="Roboto" panose="02000000000000000000"/>
                <a:cs typeface="Roboto" panose="02000000000000000000"/>
                <a:sym typeface="Roboto" panose="02000000000000000000"/>
              </a:rPr>
              <a:t>           total deposit</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3B3835"/>
                </a:solidFill>
                <a:latin typeface="Roboto" panose="02000000000000000000"/>
                <a:ea typeface="Roboto" panose="02000000000000000000"/>
                <a:cs typeface="Roboto" panose="02000000000000000000"/>
                <a:sym typeface="Roboto" panose="02000000000000000000"/>
              </a:rPr>
              <a:t> </a:t>
            </a:r>
            <a:r>
              <a:rPr lang="en-GB" sz="1200">
                <a:solidFill>
                  <a:srgbClr val="FFFFFF"/>
                </a:solidFill>
                <a:latin typeface="Muli" panose="00000500000000000000"/>
                <a:ea typeface="Muli" panose="00000500000000000000"/>
                <a:cs typeface="Muli" panose="00000500000000000000"/>
                <a:sym typeface="Muli" panose="00000500000000000000"/>
              </a:rPr>
              <a:t>Commercial /Domestic Bank</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FFFFFF"/>
                </a:solidFill>
                <a:latin typeface="Roboto" panose="02000000000000000000"/>
                <a:ea typeface="Roboto" panose="02000000000000000000"/>
                <a:cs typeface="Roboto" panose="02000000000000000000"/>
                <a:sym typeface="Roboto" panose="02000000000000000000"/>
              </a:rPr>
              <a:t>   Loans &amp;                                                  Advances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FFFFFF"/>
              </a:solidFill>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Consumer / Customers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p:txBody>
      </p:sp>
      <p:sp>
        <p:nvSpPr>
          <p:cNvPr id="415" name="Shape 415"/>
          <p:cNvSpPr/>
          <p:nvPr/>
        </p:nvSpPr>
        <p:spPr>
          <a:xfrm rot="10800000">
            <a:off x="1456850" y="1653150"/>
            <a:ext cx="155100" cy="744000"/>
          </a:xfrm>
          <a:prstGeom prst="down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16" name="Shape 416"/>
          <p:cNvSpPr/>
          <p:nvPr/>
        </p:nvSpPr>
        <p:spPr>
          <a:xfrm>
            <a:off x="1859775" y="2835406"/>
            <a:ext cx="155100" cy="881700"/>
          </a:xfrm>
          <a:prstGeom prst="down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Tree>
  </p:cSld>
  <p:clrMapOvr>
    <a:masterClrMapping/>
  </p:clrMapOvr>
  <p:transition spd="slow">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3"/>
                                        </p:tgtEl>
                                        <p:attrNameLst>
                                          <p:attrName>style.visibility</p:attrName>
                                        </p:attrNameLst>
                                      </p:cBhvr>
                                      <p:to>
                                        <p:strVal val="visible"/>
                                      </p:to>
                                    </p:set>
                                    <p:animEffect transition="in" filter="fade">
                                      <p:cBhvr>
                                        <p:cTn id="7" dur="1000"/>
                                        <p:tgtEl>
                                          <p:spTgt spid="41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10"/>
                                        </p:tgtEl>
                                        <p:attrNameLst>
                                          <p:attrName>style.visibility</p:attrName>
                                        </p:attrNameLst>
                                      </p:cBhvr>
                                      <p:to>
                                        <p:strVal val="visible"/>
                                      </p:to>
                                    </p:set>
                                    <p:anim calcmode="lin" valueType="num">
                                      <p:cBhvr additive="base">
                                        <p:cTn id="12" dur="1000"/>
                                        <p:tgtEl>
                                          <p:spTgt spid="410"/>
                                        </p:tgtEl>
                                        <p:attrNameLst>
                                          <p:attrName>ppt_y</p:attrName>
                                        </p:attrNameLst>
                                      </p:cBhvr>
                                      <p:tavLst>
                                        <p:tav tm="0" fmla="">
                                          <p:val>
                                            <p:strVal val="#ppt_y+1"/>
                                          </p:val>
                                        </p:tav>
                                        <p:tav tm="100000" fmla="">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412"/>
                                        </p:tgtEl>
                                        <p:attrNameLst>
                                          <p:attrName>style.visibility</p:attrName>
                                        </p:attrNameLst>
                                      </p:cBhvr>
                                      <p:to>
                                        <p:strVal val="visible"/>
                                      </p:to>
                                    </p:set>
                                    <p:animEffect transition="in" filter="fade">
                                      <p:cBhvr>
                                        <p:cTn id="15" dur="1000"/>
                                        <p:tgtEl>
                                          <p:spTgt spid="412"/>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1" fill="hold" nodeType="clickEffect">
                                  <p:stCondLst>
                                    <p:cond delay="0"/>
                                  </p:stCondLst>
                                  <p:childTnLst>
                                    <p:set>
                                      <p:cBhvr>
                                        <p:cTn id="19" dur="1" fill="hold">
                                          <p:stCondLst>
                                            <p:cond delay="0"/>
                                          </p:stCondLst>
                                        </p:cTn>
                                        <p:tgtEl>
                                          <p:spTgt spid="405"/>
                                        </p:tgtEl>
                                        <p:attrNameLst>
                                          <p:attrName>style.visibility</p:attrName>
                                        </p:attrNameLst>
                                      </p:cBhvr>
                                      <p:to>
                                        <p:strVal val="visible"/>
                                      </p:to>
                                    </p:set>
                                    <p:anim calcmode="lin" valueType="num">
                                      <p:cBhvr additive="base">
                                        <p:cTn id="20" dur="1000"/>
                                        <p:tgtEl>
                                          <p:spTgt spid="405"/>
                                        </p:tgtEl>
                                        <p:attrNameLst>
                                          <p:attrName>ppt_y</p:attrName>
                                        </p:attrNameLst>
                                      </p:cBhvr>
                                      <p:tavLst>
                                        <p:tav tm="0" fmla="">
                                          <p:val>
                                            <p:strVal val="#ppt_y-1"/>
                                          </p:val>
                                        </p:tav>
                                        <p:tav tm="100000" fmla="">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411"/>
                                        </p:tgtEl>
                                        <p:attrNameLst>
                                          <p:attrName>style.visibility</p:attrName>
                                        </p:attrNameLst>
                                      </p:cBhvr>
                                      <p:to>
                                        <p:strVal val="visible"/>
                                      </p:to>
                                    </p:set>
                                    <p:animEffect transition="in" filter="fade">
                                      <p:cBhvr>
                                        <p:cTn id="23" dur="1000"/>
                                        <p:tgtEl>
                                          <p:spTgt spid="411"/>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1" fill="hold" nodeType="clickEffect">
                                  <p:stCondLst>
                                    <p:cond delay="0"/>
                                  </p:stCondLst>
                                  <p:childTnLst>
                                    <p:set>
                                      <p:cBhvr>
                                        <p:cTn id="27" dur="1" fill="hold">
                                          <p:stCondLst>
                                            <p:cond delay="0"/>
                                          </p:stCondLst>
                                        </p:cTn>
                                        <p:tgtEl>
                                          <p:spTgt spid="404"/>
                                        </p:tgtEl>
                                        <p:attrNameLst>
                                          <p:attrName>style.visibility</p:attrName>
                                        </p:attrNameLst>
                                      </p:cBhvr>
                                      <p:to>
                                        <p:strVal val="visible"/>
                                      </p:to>
                                    </p:set>
                                    <p:anim calcmode="lin" valueType="num">
                                      <p:cBhvr additive="base">
                                        <p:cTn id="28" dur="1000"/>
                                        <p:tgtEl>
                                          <p:spTgt spid="404"/>
                                        </p:tgtEl>
                                        <p:attrNameLst>
                                          <p:attrName>ppt_y</p:attrName>
                                        </p:attrNameLst>
                                      </p:cBhvr>
                                      <p:tavLst>
                                        <p:tav tm="0" fmla="">
                                          <p:val>
                                            <p:strVal val="#ppt_y-1"/>
                                          </p:val>
                                        </p:tav>
                                        <p:tav tm="100000" fmla="">
                                          <p:val>
                                            <p:strVal val="#ppt_y"/>
                                          </p:val>
                                        </p:tav>
                                      </p:tavLst>
                                    </p:anim>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414"/>
                                        </p:tgtEl>
                                        <p:attrNameLst>
                                          <p:attrName>style.visibility</p:attrName>
                                        </p:attrNameLst>
                                      </p:cBhvr>
                                      <p:to>
                                        <p:strVal val="visible"/>
                                      </p:to>
                                    </p:set>
                                    <p:animEffect transition="in" filter="fade">
                                      <p:cBhvr>
                                        <p:cTn id="32" dur="2500"/>
                                        <p:tgtEl>
                                          <p:spTgt spid="414"/>
                                        </p:tgtEl>
                                      </p:cBhvr>
                                    </p:animEffect>
                                  </p:childTnLst>
                                </p:cTn>
                              </p:par>
                              <p:par>
                                <p:cTn id="33" presetID="10" presetClass="entr" presetSubtype="0" fill="hold" nodeType="withEffect">
                                  <p:stCondLst>
                                    <p:cond delay="0"/>
                                  </p:stCondLst>
                                  <p:childTnLst>
                                    <p:set>
                                      <p:cBhvr>
                                        <p:cTn id="34" dur="1" fill="hold">
                                          <p:stCondLst>
                                            <p:cond delay="0"/>
                                          </p:stCondLst>
                                        </p:cTn>
                                        <p:tgtEl>
                                          <p:spTgt spid="416"/>
                                        </p:tgtEl>
                                        <p:attrNameLst>
                                          <p:attrName>style.visibility</p:attrName>
                                        </p:attrNameLst>
                                      </p:cBhvr>
                                      <p:to>
                                        <p:strVal val="visible"/>
                                      </p:to>
                                    </p:set>
                                    <p:animEffect transition="in" filter="fade">
                                      <p:cBhvr>
                                        <p:cTn id="35" dur="1000"/>
                                        <p:tgtEl>
                                          <p:spTgt spid="416"/>
                                        </p:tgtEl>
                                      </p:cBhvr>
                                    </p:animEffect>
                                  </p:childTnLst>
                                </p:cTn>
                              </p:par>
                              <p:par>
                                <p:cTn id="36" presetID="10" presetClass="entr" presetSubtype="0" fill="hold" nodeType="withEffect">
                                  <p:stCondLst>
                                    <p:cond delay="0"/>
                                  </p:stCondLst>
                                  <p:childTnLst>
                                    <p:set>
                                      <p:cBhvr>
                                        <p:cTn id="37" dur="1" fill="hold">
                                          <p:stCondLst>
                                            <p:cond delay="0"/>
                                          </p:stCondLst>
                                        </p:cTn>
                                        <p:tgtEl>
                                          <p:spTgt spid="415"/>
                                        </p:tgtEl>
                                        <p:attrNameLst>
                                          <p:attrName>style.visibility</p:attrName>
                                        </p:attrNameLst>
                                      </p:cBhvr>
                                      <p:to>
                                        <p:strVal val="visible"/>
                                      </p:to>
                                    </p:set>
                                    <p:animEffect transition="in" filter="fade">
                                      <p:cBhvr>
                                        <p:cTn id="38" dur="1000"/>
                                        <p:tgtEl>
                                          <p:spTgt spid="4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420" name="Shape 420"/>
        <p:cNvGrpSpPr/>
        <p:nvPr/>
      </p:nvGrpSpPr>
      <p:grpSpPr>
        <a:xfrm>
          <a:off x="0" y="0"/>
          <a:ext cx="0" cy="0"/>
          <a:chOff x="0" y="0"/>
          <a:chExt cx="0" cy="0"/>
        </a:xfrm>
      </p:grpSpPr>
      <p:sp>
        <p:nvSpPr>
          <p:cNvPr id="421" name="Shape 421"/>
          <p:cNvSpPr txBox="1"/>
          <p:nvPr>
            <p:ph type="title"/>
          </p:nvPr>
        </p:nvSpPr>
        <p:spPr>
          <a:xfrm>
            <a:off x="4025575" y="827050"/>
            <a:ext cx="5118300" cy="801900"/>
          </a:xfrm>
          <a:prstGeom prst="rect">
            <a:avLst/>
          </a:prstGeom>
        </p:spPr>
        <p:txBody>
          <a:bodyPr lIns="91425" tIns="91425" rIns="91425" bIns="91425" anchor="t" anchorCtr="0">
            <a:noAutofit/>
          </a:bodyPr>
          <a:lstStyle/>
          <a:p>
            <a:pPr lvl="0" algn="l" rtl="0">
              <a:spcBef>
                <a:spcPts val="0"/>
              </a:spcBef>
              <a:buNone/>
            </a:pPr>
            <a:r>
              <a:rPr lang="en-GB" sz="2400"/>
              <a:t>Statutory Liquid Ratio</a:t>
            </a:r>
            <a:r>
              <a:rPr lang="en-GB" sz="2400">
                <a:solidFill>
                  <a:srgbClr val="FFFFFF"/>
                </a:solidFill>
              </a:rPr>
              <a:t> : It’s Impact</a:t>
            </a:r>
            <a:endParaRPr lang="en-GB" sz="2400">
              <a:solidFill>
                <a:srgbClr val="FFFFFF"/>
              </a:solidFill>
            </a:endParaRPr>
          </a:p>
        </p:txBody>
      </p:sp>
      <p:pic>
        <p:nvPicPr>
          <p:cNvPr id="422" name="Shape 422" descr="iPad-Mini-3-Mock-up.png"/>
          <p:cNvPicPr preferRelativeResize="0"/>
          <p:nvPr/>
        </p:nvPicPr>
        <p:blipFill>
          <a:blip r:embed="rId1"/>
          <a:stretch>
            <a:fillRect/>
          </a:stretch>
        </p:blipFill>
        <p:spPr>
          <a:xfrm>
            <a:off x="481637" y="827050"/>
            <a:ext cx="2955725" cy="4015673"/>
          </a:xfrm>
          <a:prstGeom prst="rect">
            <a:avLst/>
          </a:prstGeom>
          <a:noFill/>
          <a:ln>
            <a:noFill/>
          </a:ln>
        </p:spPr>
      </p:pic>
      <p:sp>
        <p:nvSpPr>
          <p:cNvPr id="423" name="Shape 423"/>
          <p:cNvSpPr txBox="1"/>
          <p:nvPr/>
        </p:nvSpPr>
        <p:spPr>
          <a:xfrm>
            <a:off x="4025575" y="3852075"/>
            <a:ext cx="4310700" cy="1205700"/>
          </a:xfrm>
          <a:prstGeom prst="rect">
            <a:avLst/>
          </a:prstGeom>
          <a:noFill/>
          <a:ln>
            <a:noFill/>
          </a:ln>
        </p:spPr>
        <p:txBody>
          <a:bodyPr lIns="91425" tIns="91425" rIns="91425" bIns="91425" anchor="t" anchorCtr="0">
            <a:noAutofit/>
          </a:bodyPr>
          <a:lstStyle/>
          <a:p>
            <a:pPr lvl="0" rtl="0">
              <a:lnSpc>
                <a:spcPct val="160000"/>
              </a:lnSpc>
              <a:spcBef>
                <a:spcPts val="0"/>
              </a:spcBef>
              <a:buNone/>
            </a:pPr>
            <a:r>
              <a:rPr lang="en-GB" sz="1050">
                <a:solidFill>
                  <a:srgbClr val="4C5C64"/>
                </a:solidFill>
                <a:latin typeface="Roboto" panose="02000000000000000000"/>
                <a:ea typeface="Roboto" panose="02000000000000000000"/>
                <a:cs typeface="Roboto" panose="02000000000000000000"/>
                <a:sym typeface="Roboto" panose="02000000000000000000"/>
              </a:rPr>
              <a:t> </a:t>
            </a:r>
            <a:r>
              <a:rPr lang="en-GB" sz="1200">
                <a:solidFill>
                  <a:srgbClr val="4C5C64"/>
                </a:solidFill>
                <a:latin typeface="Muli" panose="00000500000000000000"/>
                <a:ea typeface="Muli" panose="00000500000000000000"/>
                <a:cs typeface="Muli" panose="00000500000000000000"/>
                <a:sym typeface="Muli" panose="00000500000000000000"/>
              </a:rPr>
              <a:t>  *  More Money Circulation</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a:solidFill>
                  <a:srgbClr val="4C5C64"/>
                </a:solidFill>
                <a:latin typeface="Muli" panose="00000500000000000000"/>
                <a:ea typeface="Muli" panose="00000500000000000000"/>
                <a:cs typeface="Muli" panose="00000500000000000000"/>
                <a:sym typeface="Muli" panose="00000500000000000000"/>
              </a:rPr>
              <a:t>   *  Lower Interest Rates</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a:solidFill>
                  <a:srgbClr val="4C5C64"/>
                </a:solidFill>
                <a:latin typeface="Muli" panose="00000500000000000000"/>
                <a:ea typeface="Muli" panose="00000500000000000000"/>
                <a:cs typeface="Muli" panose="00000500000000000000"/>
                <a:sym typeface="Muli" panose="00000500000000000000"/>
              </a:rPr>
              <a:t>   *  Employment</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b="1">
                <a:solidFill>
                  <a:srgbClr val="FF0000"/>
                </a:solidFill>
                <a:latin typeface="Muli" panose="00000500000000000000"/>
                <a:ea typeface="Muli" panose="00000500000000000000"/>
                <a:cs typeface="Muli" panose="00000500000000000000"/>
                <a:sym typeface="Muli" panose="00000500000000000000"/>
              </a:rPr>
              <a:t>BUT</a:t>
            </a:r>
            <a:r>
              <a:rPr lang="en-GB" sz="1200">
                <a:solidFill>
                  <a:schemeClr val="dk1"/>
                </a:solidFill>
                <a:latin typeface="Muli" panose="00000500000000000000"/>
                <a:ea typeface="Muli" panose="00000500000000000000"/>
                <a:cs typeface="Muli" panose="00000500000000000000"/>
                <a:sym typeface="Muli" panose="00000500000000000000"/>
              </a:rPr>
              <a:t> </a:t>
            </a:r>
            <a:r>
              <a:rPr lang="en-GB" sz="1200">
                <a:solidFill>
                  <a:srgbClr val="4C5C64"/>
                </a:solidFill>
                <a:latin typeface="Muli" panose="00000500000000000000"/>
                <a:ea typeface="Muli" panose="00000500000000000000"/>
                <a:cs typeface="Muli" panose="00000500000000000000"/>
                <a:sym typeface="Muli" panose="00000500000000000000"/>
              </a:rPr>
              <a:t>can lead to Inflation.</a:t>
            </a:r>
            <a:endParaRPr lang="en-GB" sz="1200">
              <a:solidFill>
                <a:srgbClr val="4C5C64"/>
              </a:solidFill>
              <a:latin typeface="Muli" panose="00000500000000000000"/>
              <a:ea typeface="Muli" panose="00000500000000000000"/>
              <a:cs typeface="Muli" panose="00000500000000000000"/>
              <a:sym typeface="Muli" panose="00000500000000000000"/>
            </a:endParaRPr>
          </a:p>
        </p:txBody>
      </p:sp>
      <p:grpSp>
        <p:nvGrpSpPr>
          <p:cNvPr id="424" name="Shape 424"/>
          <p:cNvGrpSpPr/>
          <p:nvPr/>
        </p:nvGrpSpPr>
        <p:grpSpPr>
          <a:xfrm rot="5400000">
            <a:off x="8641233" y="411193"/>
            <a:ext cx="278152" cy="345817"/>
            <a:chOff x="0" y="46600"/>
            <a:chExt cx="3121800" cy="5004600"/>
          </a:xfrm>
        </p:grpSpPr>
        <p:sp>
          <p:nvSpPr>
            <p:cNvPr id="425" name="Shape 425"/>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426" name="Shape 426"/>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427" name="Shape 427"/>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428" name="Shape 428"/>
          <p:cNvSpPr txBox="1"/>
          <p:nvPr/>
        </p:nvSpPr>
        <p:spPr>
          <a:xfrm>
            <a:off x="4167475" y="2460875"/>
            <a:ext cx="2862000" cy="1033200"/>
          </a:xfrm>
          <a:prstGeom prst="rect">
            <a:avLst/>
          </a:prstGeom>
          <a:noFill/>
          <a:ln>
            <a:noFill/>
          </a:ln>
        </p:spPr>
        <p:txBody>
          <a:bodyPr lIns="91425" tIns="91425" rIns="91425" bIns="91425" anchor="t" anchorCtr="0">
            <a:noAutofit/>
          </a:bodyPr>
          <a:lstStyle/>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a:t>
            </a:r>
            <a:r>
              <a:rPr lang="en-GB" sz="1200">
                <a:solidFill>
                  <a:schemeClr val="lt1"/>
                </a:solidFill>
                <a:latin typeface="Muli" panose="00000500000000000000"/>
                <a:ea typeface="Muli" panose="00000500000000000000"/>
                <a:cs typeface="Muli" panose="00000500000000000000"/>
                <a:sym typeface="Muli" panose="00000500000000000000"/>
              </a:rPr>
              <a:t>  Less money circulation</a:t>
            </a:r>
            <a:endParaRPr lang="en-GB" sz="1200">
              <a:solidFill>
                <a:schemeClr val="lt1"/>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Higher interest rates</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Can cause unemployment</a:t>
            </a:r>
            <a:endParaRPr lang="en-GB" sz="1200">
              <a:solidFill>
                <a:srgbClr val="FFFFFF"/>
              </a:solidFill>
              <a:latin typeface="Muli" panose="00000500000000000000"/>
              <a:ea typeface="Muli" panose="00000500000000000000"/>
              <a:cs typeface="Muli" panose="00000500000000000000"/>
              <a:sym typeface="Muli" panose="00000500000000000000"/>
            </a:endParaRPr>
          </a:p>
        </p:txBody>
      </p:sp>
      <p:sp>
        <p:nvSpPr>
          <p:cNvPr id="429" name="Shape 429"/>
          <p:cNvSpPr/>
          <p:nvPr/>
        </p:nvSpPr>
        <p:spPr>
          <a:xfrm>
            <a:off x="6612625" y="3949350"/>
            <a:ext cx="475200" cy="801900"/>
          </a:xfrm>
          <a:prstGeom prst="downArrow">
            <a:avLst>
              <a:gd name="adj1" fmla="val 50000"/>
              <a:gd name="adj2" fmla="val 50000"/>
            </a:avLst>
          </a:prstGeom>
          <a:solidFill>
            <a:srgbClr val="415C8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30" name="Shape 430"/>
          <p:cNvSpPr/>
          <p:nvPr/>
        </p:nvSpPr>
        <p:spPr>
          <a:xfrm>
            <a:off x="7136350" y="2708975"/>
            <a:ext cx="475200" cy="688500"/>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31" name="Shape 431"/>
          <p:cNvSpPr txBox="1"/>
          <p:nvPr/>
        </p:nvSpPr>
        <p:spPr>
          <a:xfrm>
            <a:off x="4282200" y="1332850"/>
            <a:ext cx="3081300" cy="976500"/>
          </a:xfrm>
          <a:prstGeom prst="rect">
            <a:avLst/>
          </a:prstGeom>
          <a:noFill/>
          <a:ln>
            <a:noFill/>
          </a:ln>
        </p:spPr>
        <p:txBody>
          <a:bodyPr lIns="91425" tIns="91425" rIns="91425" bIns="91425" anchor="t" anchorCtr="0">
            <a:noAutofit/>
          </a:bodyPr>
          <a:lstStyle/>
          <a:p>
            <a:pPr lvl="0" rtl="0">
              <a:spcBef>
                <a:spcPts val="0"/>
              </a:spcBef>
              <a:buNone/>
            </a:pPr>
            <a:r>
              <a:rPr lang="en-GB">
                <a:solidFill>
                  <a:schemeClr val="lt1"/>
                </a:solidFill>
                <a:latin typeface="Muli" panose="00000500000000000000"/>
                <a:ea typeface="Muli" panose="00000500000000000000"/>
                <a:cs typeface="Muli" panose="00000500000000000000"/>
                <a:sym typeface="Muli" panose="00000500000000000000"/>
              </a:rPr>
              <a:t>Proposition of total deposit which the commercial banks have to keep with themselves in liquid form. </a:t>
            </a:r>
            <a:r>
              <a:rPr lang="en-US" altLang="en-GB">
                <a:solidFill>
                  <a:schemeClr val="lt1"/>
                </a:solidFill>
                <a:latin typeface="Muli" panose="00000500000000000000"/>
                <a:ea typeface="Muli" panose="00000500000000000000"/>
                <a:cs typeface="Muli" panose="00000500000000000000"/>
                <a:sym typeface="Muli" panose="00000500000000000000"/>
              </a:rPr>
              <a:t>(current ratio: 20.50% )</a:t>
            </a:r>
            <a:endParaRPr lang="en-US" altLang="en-GB">
              <a:solidFill>
                <a:schemeClr val="lt1"/>
              </a:solidFill>
              <a:latin typeface="Muli" panose="00000500000000000000"/>
              <a:ea typeface="Muli" panose="00000500000000000000"/>
              <a:cs typeface="Muli" panose="00000500000000000000"/>
              <a:sym typeface="Muli" panose="00000500000000000000"/>
            </a:endParaRPr>
          </a:p>
        </p:txBody>
      </p:sp>
      <p:sp>
        <p:nvSpPr>
          <p:cNvPr id="432" name="Shape 432"/>
          <p:cNvSpPr txBox="1"/>
          <p:nvPr/>
        </p:nvSpPr>
        <p:spPr>
          <a:xfrm>
            <a:off x="826575" y="1332850"/>
            <a:ext cx="2221500" cy="3027300"/>
          </a:xfrm>
          <a:prstGeom prst="rect">
            <a:avLst/>
          </a:prstGeom>
          <a:noFill/>
          <a:ln>
            <a:noFill/>
          </a:ln>
        </p:spPr>
        <p:txBody>
          <a:bodyPr lIns="91425" tIns="91425" rIns="91425" bIns="91425" anchor="t" anchorCtr="0">
            <a:noAutofit/>
          </a:bodyPr>
          <a:lstStyle/>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Central Bank</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r>
              <a:rPr lang="en-GB" sz="1050">
                <a:solidFill>
                  <a:srgbClr val="FFFFFF"/>
                </a:solidFill>
                <a:latin typeface="Roboto" panose="02000000000000000000"/>
                <a:ea typeface="Roboto" panose="02000000000000000000"/>
                <a:cs typeface="Roboto" panose="02000000000000000000"/>
                <a:sym typeface="Roboto" panose="02000000000000000000"/>
              </a:rPr>
              <a:t>                     </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3B3835"/>
                </a:solidFill>
                <a:latin typeface="Roboto" panose="02000000000000000000"/>
                <a:ea typeface="Roboto" panose="02000000000000000000"/>
                <a:cs typeface="Roboto" panose="02000000000000000000"/>
                <a:sym typeface="Roboto" panose="02000000000000000000"/>
              </a:rPr>
              <a:t> </a:t>
            </a:r>
            <a:r>
              <a:rPr lang="en-GB" sz="1200">
                <a:solidFill>
                  <a:srgbClr val="FFFFFF"/>
                </a:solidFill>
                <a:latin typeface="Muli" panose="00000500000000000000"/>
                <a:ea typeface="Muli" panose="00000500000000000000"/>
                <a:cs typeface="Muli" panose="00000500000000000000"/>
                <a:sym typeface="Muli" panose="00000500000000000000"/>
              </a:rPr>
              <a:t>Commercial /Domestic Bank</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FFFFFF"/>
                </a:solidFill>
                <a:latin typeface="Roboto" panose="02000000000000000000"/>
                <a:ea typeface="Roboto" panose="02000000000000000000"/>
                <a:cs typeface="Roboto" panose="02000000000000000000"/>
                <a:sym typeface="Roboto" panose="02000000000000000000"/>
              </a:rPr>
              <a:t>   Loans &amp;                                                  Advances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FFFFFF"/>
              </a:solidFill>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Consumer / Customers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p:txBody>
      </p:sp>
      <p:sp>
        <p:nvSpPr>
          <p:cNvPr id="433" name="Shape 433"/>
          <p:cNvSpPr/>
          <p:nvPr/>
        </p:nvSpPr>
        <p:spPr>
          <a:xfrm>
            <a:off x="1859775" y="2612381"/>
            <a:ext cx="155100" cy="881700"/>
          </a:xfrm>
          <a:prstGeom prst="down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34" name="Shape 434"/>
          <p:cNvSpPr/>
          <p:nvPr/>
        </p:nvSpPr>
        <p:spPr>
          <a:xfrm>
            <a:off x="1392000" y="1806650"/>
            <a:ext cx="1155000" cy="543000"/>
          </a:xfrm>
          <a:prstGeom prst="curvedDownArrow">
            <a:avLst>
              <a:gd name="adj1" fmla="val 25000"/>
              <a:gd name="adj2" fmla="val 50000"/>
              <a:gd name="adj3" fmla="val 25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pic>
        <p:nvPicPr>
          <p:cNvPr id="435" name="Shape 435" descr="e3761c38676dfce37e7c8a29e5ce5bb2_money-bag-clipart-money-bag-clipart-transparent-background_444-598.png"/>
          <p:cNvPicPr preferRelativeResize="0"/>
          <p:nvPr/>
        </p:nvPicPr>
        <p:blipFill>
          <a:blip r:embed="rId2"/>
          <a:stretch>
            <a:fillRect/>
          </a:stretch>
        </p:blipFill>
        <p:spPr>
          <a:xfrm>
            <a:off x="1699716" y="1758137"/>
            <a:ext cx="475199" cy="640024"/>
          </a:xfrm>
          <a:prstGeom prst="rect">
            <a:avLst/>
          </a:prstGeom>
          <a:noFill/>
          <a:ln>
            <a:noFill/>
          </a:ln>
        </p:spPr>
      </p:pic>
      <p:pic>
        <p:nvPicPr>
          <p:cNvPr id="436" name="Shape 436" descr="4496d53f02bbd900f4496ec0bba7d004_cartoon-eyes-clip-art-black-clipart-monster-with-no-eyes_600-473.png"/>
          <p:cNvPicPr preferRelativeResize="0"/>
          <p:nvPr/>
        </p:nvPicPr>
        <p:blipFill>
          <a:blip r:embed="rId3"/>
          <a:stretch>
            <a:fillRect/>
          </a:stretch>
        </p:blipFill>
        <p:spPr>
          <a:xfrm>
            <a:off x="2116450" y="1224863"/>
            <a:ext cx="512568" cy="404074"/>
          </a:xfrm>
          <a:prstGeom prst="rect">
            <a:avLst/>
          </a:prstGeom>
          <a:noFill/>
          <a:ln>
            <a:noFill/>
          </a:ln>
        </p:spPr>
      </p:pic>
    </p:spTree>
  </p:cSld>
  <p:clrMapOvr>
    <a:masterClrMapping/>
  </p:clrMapOvr>
  <p:transition spd="slow">
    <p:cover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1"/>
                                        </p:tgtEl>
                                        <p:attrNameLst>
                                          <p:attrName>style.visibility</p:attrName>
                                        </p:attrNameLst>
                                      </p:cBhvr>
                                      <p:to>
                                        <p:strVal val="visible"/>
                                      </p:to>
                                    </p:set>
                                    <p:animEffect transition="in" filter="fade">
                                      <p:cBhvr>
                                        <p:cTn id="7" dur="1000"/>
                                        <p:tgtEl>
                                          <p:spTgt spid="43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28"/>
                                        </p:tgtEl>
                                        <p:attrNameLst>
                                          <p:attrName>style.visibility</p:attrName>
                                        </p:attrNameLst>
                                      </p:cBhvr>
                                      <p:to>
                                        <p:strVal val="visible"/>
                                      </p:to>
                                    </p:set>
                                    <p:anim calcmode="lin" valueType="num">
                                      <p:cBhvr additive="base">
                                        <p:cTn id="12" dur="1000"/>
                                        <p:tgtEl>
                                          <p:spTgt spid="428"/>
                                        </p:tgtEl>
                                        <p:attrNameLst>
                                          <p:attrName>ppt_y</p:attrName>
                                        </p:attrNameLst>
                                      </p:cBhvr>
                                      <p:tavLst>
                                        <p:tav tm="0" fmla="">
                                          <p:val>
                                            <p:strVal val="#ppt_y+1"/>
                                          </p:val>
                                        </p:tav>
                                        <p:tav tm="100000" fmla="">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430"/>
                                        </p:tgtEl>
                                        <p:attrNameLst>
                                          <p:attrName>style.visibility</p:attrName>
                                        </p:attrNameLst>
                                      </p:cBhvr>
                                      <p:to>
                                        <p:strVal val="visible"/>
                                      </p:to>
                                    </p:set>
                                    <p:animEffect transition="in" filter="fade">
                                      <p:cBhvr>
                                        <p:cTn id="15" dur="1000"/>
                                        <p:tgtEl>
                                          <p:spTgt spid="430"/>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1" fill="hold" nodeType="clickEffect">
                                  <p:stCondLst>
                                    <p:cond delay="0"/>
                                  </p:stCondLst>
                                  <p:childTnLst>
                                    <p:set>
                                      <p:cBhvr>
                                        <p:cTn id="19" dur="1" fill="hold">
                                          <p:stCondLst>
                                            <p:cond delay="0"/>
                                          </p:stCondLst>
                                        </p:cTn>
                                        <p:tgtEl>
                                          <p:spTgt spid="423"/>
                                        </p:tgtEl>
                                        <p:attrNameLst>
                                          <p:attrName>style.visibility</p:attrName>
                                        </p:attrNameLst>
                                      </p:cBhvr>
                                      <p:to>
                                        <p:strVal val="visible"/>
                                      </p:to>
                                    </p:set>
                                    <p:anim calcmode="lin" valueType="num">
                                      <p:cBhvr additive="base">
                                        <p:cTn id="20" dur="1000"/>
                                        <p:tgtEl>
                                          <p:spTgt spid="423"/>
                                        </p:tgtEl>
                                        <p:attrNameLst>
                                          <p:attrName>ppt_y</p:attrName>
                                        </p:attrNameLst>
                                      </p:cBhvr>
                                      <p:tavLst>
                                        <p:tav tm="0" fmla="">
                                          <p:val>
                                            <p:strVal val="#ppt_y-1"/>
                                          </p:val>
                                        </p:tav>
                                        <p:tav tm="100000" fmla="">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429"/>
                                        </p:tgtEl>
                                        <p:attrNameLst>
                                          <p:attrName>style.visibility</p:attrName>
                                        </p:attrNameLst>
                                      </p:cBhvr>
                                      <p:to>
                                        <p:strVal val="visible"/>
                                      </p:to>
                                    </p:set>
                                    <p:animEffect transition="in" filter="fade">
                                      <p:cBhvr>
                                        <p:cTn id="23" dur="1000"/>
                                        <p:tgtEl>
                                          <p:spTgt spid="429"/>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1" fill="hold" nodeType="clickEffect">
                                  <p:stCondLst>
                                    <p:cond delay="0"/>
                                  </p:stCondLst>
                                  <p:childTnLst>
                                    <p:set>
                                      <p:cBhvr>
                                        <p:cTn id="27" dur="1" fill="hold">
                                          <p:stCondLst>
                                            <p:cond delay="0"/>
                                          </p:stCondLst>
                                        </p:cTn>
                                        <p:tgtEl>
                                          <p:spTgt spid="422"/>
                                        </p:tgtEl>
                                        <p:attrNameLst>
                                          <p:attrName>style.visibility</p:attrName>
                                        </p:attrNameLst>
                                      </p:cBhvr>
                                      <p:to>
                                        <p:strVal val="visible"/>
                                      </p:to>
                                    </p:set>
                                    <p:anim calcmode="lin" valueType="num">
                                      <p:cBhvr additive="base">
                                        <p:cTn id="28" dur="1000"/>
                                        <p:tgtEl>
                                          <p:spTgt spid="422"/>
                                        </p:tgtEl>
                                        <p:attrNameLst>
                                          <p:attrName>ppt_y</p:attrName>
                                        </p:attrNameLst>
                                      </p:cBhvr>
                                      <p:tavLst>
                                        <p:tav tm="0" fmla="">
                                          <p:val>
                                            <p:strVal val="#ppt_y-1"/>
                                          </p:val>
                                        </p:tav>
                                        <p:tav tm="100000" fmla="">
                                          <p:val>
                                            <p:strVal val="#ppt_y"/>
                                          </p:val>
                                        </p:tav>
                                      </p:tavLst>
                                    </p:anim>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432"/>
                                        </p:tgtEl>
                                        <p:attrNameLst>
                                          <p:attrName>style.visibility</p:attrName>
                                        </p:attrNameLst>
                                      </p:cBhvr>
                                      <p:to>
                                        <p:strVal val="visible"/>
                                      </p:to>
                                    </p:set>
                                    <p:animEffect transition="in" filter="fade">
                                      <p:cBhvr>
                                        <p:cTn id="32" dur="2000"/>
                                        <p:tgtEl>
                                          <p:spTgt spid="432"/>
                                        </p:tgtEl>
                                      </p:cBhvr>
                                    </p:animEffect>
                                  </p:childTnLst>
                                </p:cTn>
                              </p:par>
                              <p:par>
                                <p:cTn id="33" presetID="10" presetClass="entr" presetSubtype="0" fill="hold" nodeType="withEffect">
                                  <p:stCondLst>
                                    <p:cond delay="0"/>
                                  </p:stCondLst>
                                  <p:childTnLst>
                                    <p:set>
                                      <p:cBhvr>
                                        <p:cTn id="34" dur="1" fill="hold">
                                          <p:stCondLst>
                                            <p:cond delay="0"/>
                                          </p:stCondLst>
                                        </p:cTn>
                                        <p:tgtEl>
                                          <p:spTgt spid="433"/>
                                        </p:tgtEl>
                                        <p:attrNameLst>
                                          <p:attrName>style.visibility</p:attrName>
                                        </p:attrNameLst>
                                      </p:cBhvr>
                                      <p:to>
                                        <p:strVal val="visible"/>
                                      </p:to>
                                    </p:set>
                                    <p:animEffect transition="in" filter="fade">
                                      <p:cBhvr>
                                        <p:cTn id="35" dur="500"/>
                                        <p:tgtEl>
                                          <p:spTgt spid="433"/>
                                        </p:tgtEl>
                                      </p:cBhvr>
                                    </p:animEffect>
                                  </p:childTnLst>
                                </p:cTn>
                              </p:par>
                              <p:par>
                                <p:cTn id="36" presetID="10" presetClass="entr" presetSubtype="0" fill="hold" nodeType="withEffect">
                                  <p:stCondLst>
                                    <p:cond delay="0"/>
                                  </p:stCondLst>
                                  <p:childTnLst>
                                    <p:set>
                                      <p:cBhvr>
                                        <p:cTn id="37" dur="1" fill="hold">
                                          <p:stCondLst>
                                            <p:cond delay="0"/>
                                          </p:stCondLst>
                                        </p:cTn>
                                        <p:tgtEl>
                                          <p:spTgt spid="434"/>
                                        </p:tgtEl>
                                        <p:attrNameLst>
                                          <p:attrName>style.visibility</p:attrName>
                                        </p:attrNameLst>
                                      </p:cBhvr>
                                      <p:to>
                                        <p:strVal val="visible"/>
                                      </p:to>
                                    </p:set>
                                    <p:animEffect transition="in" filter="fade">
                                      <p:cBhvr>
                                        <p:cTn id="38" dur="500"/>
                                        <p:tgtEl>
                                          <p:spTgt spid="434"/>
                                        </p:tgtEl>
                                      </p:cBhvr>
                                    </p:animEffect>
                                  </p:childTnLst>
                                </p:cTn>
                              </p:par>
                              <p:par>
                                <p:cTn id="39" presetID="10" presetClass="entr" presetSubtype="0" fill="hold" nodeType="withEffect">
                                  <p:stCondLst>
                                    <p:cond delay="0"/>
                                  </p:stCondLst>
                                  <p:childTnLst>
                                    <p:set>
                                      <p:cBhvr>
                                        <p:cTn id="40" dur="1" fill="hold">
                                          <p:stCondLst>
                                            <p:cond delay="0"/>
                                          </p:stCondLst>
                                        </p:cTn>
                                        <p:tgtEl>
                                          <p:spTgt spid="435"/>
                                        </p:tgtEl>
                                        <p:attrNameLst>
                                          <p:attrName>style.visibility</p:attrName>
                                        </p:attrNameLst>
                                      </p:cBhvr>
                                      <p:to>
                                        <p:strVal val="visible"/>
                                      </p:to>
                                    </p:set>
                                    <p:animEffect transition="in" filter="fade">
                                      <p:cBhvr>
                                        <p:cTn id="41" dur="500"/>
                                        <p:tgtEl>
                                          <p:spTgt spid="435"/>
                                        </p:tgtEl>
                                      </p:cBhvr>
                                    </p:animEffect>
                                  </p:childTnLst>
                                </p:cTn>
                              </p:par>
                            </p:childTnLst>
                          </p:cTn>
                        </p:par>
                        <p:par>
                          <p:cTn id="42" fill="hold">
                            <p:stCondLst>
                              <p:cond delay="3000"/>
                            </p:stCondLst>
                            <p:childTnLst>
                              <p:par>
                                <p:cTn id="43" presetID="2" presetClass="entr" presetSubtype="1" fill="hold" nodeType="afterEffect">
                                  <p:stCondLst>
                                    <p:cond delay="0"/>
                                  </p:stCondLst>
                                  <p:childTnLst>
                                    <p:set>
                                      <p:cBhvr>
                                        <p:cTn id="44" dur="1" fill="hold">
                                          <p:stCondLst>
                                            <p:cond delay="0"/>
                                          </p:stCondLst>
                                        </p:cTn>
                                        <p:tgtEl>
                                          <p:spTgt spid="436"/>
                                        </p:tgtEl>
                                        <p:attrNameLst>
                                          <p:attrName>style.visibility</p:attrName>
                                        </p:attrNameLst>
                                      </p:cBhvr>
                                      <p:to>
                                        <p:strVal val="visible"/>
                                      </p:to>
                                    </p:set>
                                    <p:anim calcmode="lin" valueType="num">
                                      <p:cBhvr additive="base">
                                        <p:cTn id="45" dur="500"/>
                                        <p:tgtEl>
                                          <p:spTgt spid="436"/>
                                        </p:tgtEl>
                                        <p:attrNameLst>
                                          <p:attrName>ppt_y</p:attrName>
                                        </p:attrNameLst>
                                      </p:cBhvr>
                                      <p:tavLst>
                                        <p:tav tm="0" fmla="">
                                          <p:val>
                                            <p:strVal val="#ppt_y-1"/>
                                          </p:val>
                                        </p:tav>
                                        <p:tav tm="100000" fmla="">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440" name="Shape 440"/>
        <p:cNvGrpSpPr/>
        <p:nvPr/>
      </p:nvGrpSpPr>
      <p:grpSpPr>
        <a:xfrm>
          <a:off x="0" y="0"/>
          <a:ext cx="0" cy="0"/>
          <a:chOff x="0" y="0"/>
          <a:chExt cx="0" cy="0"/>
        </a:xfrm>
      </p:grpSpPr>
      <p:sp>
        <p:nvSpPr>
          <p:cNvPr id="441" name="Shape 441"/>
          <p:cNvSpPr txBox="1"/>
          <p:nvPr>
            <p:ph type="title"/>
          </p:nvPr>
        </p:nvSpPr>
        <p:spPr>
          <a:xfrm>
            <a:off x="4025575" y="827050"/>
            <a:ext cx="5118300" cy="801900"/>
          </a:xfrm>
          <a:prstGeom prst="rect">
            <a:avLst/>
          </a:prstGeom>
        </p:spPr>
        <p:txBody>
          <a:bodyPr lIns="91425" tIns="91425" rIns="91425" bIns="91425" anchor="t" anchorCtr="0">
            <a:noAutofit/>
          </a:bodyPr>
          <a:lstStyle/>
          <a:p>
            <a:pPr lvl="0" algn="l" rtl="0">
              <a:spcBef>
                <a:spcPts val="0"/>
              </a:spcBef>
              <a:buNone/>
            </a:pPr>
            <a:r>
              <a:rPr lang="en-GB" sz="2400"/>
              <a:t>Repo Rate</a:t>
            </a:r>
            <a:r>
              <a:rPr lang="en-GB" sz="2400">
                <a:solidFill>
                  <a:srgbClr val="FFFFFF"/>
                </a:solidFill>
              </a:rPr>
              <a:t> : It’s Impact</a:t>
            </a:r>
            <a:endParaRPr lang="en-GB" sz="2400">
              <a:solidFill>
                <a:srgbClr val="FFFFFF"/>
              </a:solidFill>
            </a:endParaRPr>
          </a:p>
        </p:txBody>
      </p:sp>
      <p:pic>
        <p:nvPicPr>
          <p:cNvPr id="442" name="Shape 442" descr="iPad-Mini-3-Mock-up.png"/>
          <p:cNvPicPr preferRelativeResize="0"/>
          <p:nvPr/>
        </p:nvPicPr>
        <p:blipFill>
          <a:blip r:embed="rId1"/>
          <a:stretch>
            <a:fillRect/>
          </a:stretch>
        </p:blipFill>
        <p:spPr>
          <a:xfrm>
            <a:off x="481637" y="827050"/>
            <a:ext cx="2955725" cy="4015673"/>
          </a:xfrm>
          <a:prstGeom prst="rect">
            <a:avLst/>
          </a:prstGeom>
          <a:noFill/>
          <a:ln>
            <a:noFill/>
          </a:ln>
        </p:spPr>
      </p:pic>
      <p:sp>
        <p:nvSpPr>
          <p:cNvPr id="443" name="Shape 443"/>
          <p:cNvSpPr txBox="1"/>
          <p:nvPr/>
        </p:nvSpPr>
        <p:spPr>
          <a:xfrm>
            <a:off x="4025575" y="3852075"/>
            <a:ext cx="4310700" cy="1205700"/>
          </a:xfrm>
          <a:prstGeom prst="rect">
            <a:avLst/>
          </a:prstGeom>
          <a:noFill/>
          <a:ln>
            <a:noFill/>
          </a:ln>
        </p:spPr>
        <p:txBody>
          <a:bodyPr lIns="91425" tIns="91425" rIns="91425" bIns="91425" anchor="t" anchorCtr="0">
            <a:noAutofit/>
          </a:bodyPr>
          <a:lstStyle/>
          <a:p>
            <a:pPr lvl="0" rtl="0">
              <a:lnSpc>
                <a:spcPct val="160000"/>
              </a:lnSpc>
              <a:spcBef>
                <a:spcPts val="0"/>
              </a:spcBef>
              <a:buNone/>
            </a:pPr>
            <a:r>
              <a:rPr lang="en-GB" sz="1050">
                <a:solidFill>
                  <a:schemeClr val="dk1"/>
                </a:solidFill>
                <a:latin typeface="Roboto" panose="02000000000000000000"/>
                <a:ea typeface="Roboto" panose="02000000000000000000"/>
                <a:cs typeface="Roboto" panose="02000000000000000000"/>
                <a:sym typeface="Roboto" panose="02000000000000000000"/>
              </a:rPr>
              <a:t> </a:t>
            </a:r>
            <a:r>
              <a:rPr lang="en-GB" sz="1200">
                <a:solidFill>
                  <a:srgbClr val="4C5C64"/>
                </a:solidFill>
                <a:latin typeface="Muli" panose="00000500000000000000"/>
                <a:ea typeface="Muli" panose="00000500000000000000"/>
                <a:cs typeface="Muli" panose="00000500000000000000"/>
                <a:sym typeface="Muli" panose="00000500000000000000"/>
              </a:rPr>
              <a:t>  *  More Money supply</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a:solidFill>
                  <a:srgbClr val="4C5C64"/>
                </a:solidFill>
                <a:latin typeface="Muli" panose="00000500000000000000"/>
                <a:ea typeface="Muli" panose="00000500000000000000"/>
                <a:cs typeface="Muli" panose="00000500000000000000"/>
                <a:sym typeface="Muli" panose="00000500000000000000"/>
              </a:rPr>
              <a:t>   *  Demand will increase</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a:solidFill>
                  <a:srgbClr val="4C5C64"/>
                </a:solidFill>
                <a:latin typeface="Muli" panose="00000500000000000000"/>
                <a:ea typeface="Muli" panose="00000500000000000000"/>
                <a:cs typeface="Muli" panose="00000500000000000000"/>
                <a:sym typeface="Muli" panose="00000500000000000000"/>
              </a:rPr>
              <a:t>   *  could lead to growth</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b="1">
                <a:solidFill>
                  <a:srgbClr val="FF0000"/>
                </a:solidFill>
                <a:latin typeface="Muli" panose="00000500000000000000"/>
                <a:ea typeface="Muli" panose="00000500000000000000"/>
                <a:cs typeface="Muli" panose="00000500000000000000"/>
                <a:sym typeface="Muli" panose="00000500000000000000"/>
              </a:rPr>
              <a:t>BUT</a:t>
            </a:r>
            <a:r>
              <a:rPr lang="en-GB" sz="1200">
                <a:solidFill>
                  <a:schemeClr val="dk1"/>
                </a:solidFill>
                <a:latin typeface="Muli" panose="00000500000000000000"/>
                <a:ea typeface="Muli" panose="00000500000000000000"/>
                <a:cs typeface="Muli" panose="00000500000000000000"/>
                <a:sym typeface="Muli" panose="00000500000000000000"/>
              </a:rPr>
              <a:t> </a:t>
            </a:r>
            <a:r>
              <a:rPr lang="en-GB" sz="1200">
                <a:solidFill>
                  <a:srgbClr val="4C5C64"/>
                </a:solidFill>
                <a:latin typeface="Muli" panose="00000500000000000000"/>
                <a:ea typeface="Muli" panose="00000500000000000000"/>
                <a:cs typeface="Muli" panose="00000500000000000000"/>
                <a:sym typeface="Muli" panose="00000500000000000000"/>
              </a:rPr>
              <a:t>can lead to Inflation.</a:t>
            </a:r>
            <a:endParaRPr lang="en-GB" sz="1200">
              <a:solidFill>
                <a:srgbClr val="4C5C64"/>
              </a:solidFill>
              <a:latin typeface="Muli" panose="00000500000000000000"/>
              <a:ea typeface="Muli" panose="00000500000000000000"/>
              <a:cs typeface="Muli" panose="00000500000000000000"/>
              <a:sym typeface="Muli" panose="00000500000000000000"/>
            </a:endParaRPr>
          </a:p>
        </p:txBody>
      </p:sp>
      <p:grpSp>
        <p:nvGrpSpPr>
          <p:cNvPr id="444" name="Shape 444"/>
          <p:cNvGrpSpPr/>
          <p:nvPr/>
        </p:nvGrpSpPr>
        <p:grpSpPr>
          <a:xfrm rot="5400000">
            <a:off x="8641233" y="411193"/>
            <a:ext cx="278152" cy="345817"/>
            <a:chOff x="0" y="46600"/>
            <a:chExt cx="3121800" cy="5004600"/>
          </a:xfrm>
        </p:grpSpPr>
        <p:sp>
          <p:nvSpPr>
            <p:cNvPr id="445" name="Shape 445"/>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446" name="Shape 446"/>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447" name="Shape 447"/>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448" name="Shape 448"/>
          <p:cNvSpPr txBox="1"/>
          <p:nvPr/>
        </p:nvSpPr>
        <p:spPr>
          <a:xfrm>
            <a:off x="4167475" y="2460875"/>
            <a:ext cx="2862000" cy="1033200"/>
          </a:xfrm>
          <a:prstGeom prst="rect">
            <a:avLst/>
          </a:prstGeom>
          <a:noFill/>
          <a:ln>
            <a:noFill/>
          </a:ln>
        </p:spPr>
        <p:txBody>
          <a:bodyPr lIns="91425" tIns="91425" rIns="91425" bIns="91425" anchor="t" anchorCtr="0">
            <a:noAutofit/>
          </a:bodyPr>
          <a:lstStyle/>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a:t>
            </a:r>
            <a:r>
              <a:rPr lang="en-GB" sz="1200">
                <a:solidFill>
                  <a:schemeClr val="lt1"/>
                </a:solidFill>
                <a:latin typeface="Muli" panose="00000500000000000000"/>
                <a:ea typeface="Muli" panose="00000500000000000000"/>
                <a:cs typeface="Muli" panose="00000500000000000000"/>
                <a:sym typeface="Muli" panose="00000500000000000000"/>
              </a:rPr>
              <a:t>  Less money supply</a:t>
            </a:r>
            <a:endParaRPr lang="en-GB" sz="1200">
              <a:solidFill>
                <a:schemeClr val="lt1"/>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supply exceed demand</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inflation control</a:t>
            </a:r>
            <a:endParaRPr lang="en-GB" sz="1200">
              <a:solidFill>
                <a:srgbClr val="FFFFFF"/>
              </a:solidFill>
              <a:latin typeface="Muli" panose="00000500000000000000"/>
              <a:ea typeface="Muli" panose="00000500000000000000"/>
              <a:cs typeface="Muli" panose="00000500000000000000"/>
              <a:sym typeface="Muli" panose="00000500000000000000"/>
            </a:endParaRPr>
          </a:p>
        </p:txBody>
      </p:sp>
      <p:sp>
        <p:nvSpPr>
          <p:cNvPr id="449" name="Shape 449"/>
          <p:cNvSpPr/>
          <p:nvPr/>
        </p:nvSpPr>
        <p:spPr>
          <a:xfrm>
            <a:off x="6612625" y="3949350"/>
            <a:ext cx="475200" cy="801900"/>
          </a:xfrm>
          <a:prstGeom prst="downArrow">
            <a:avLst>
              <a:gd name="adj1" fmla="val 50000"/>
              <a:gd name="adj2" fmla="val 50000"/>
            </a:avLst>
          </a:prstGeom>
          <a:solidFill>
            <a:srgbClr val="415C8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50" name="Shape 450"/>
          <p:cNvSpPr/>
          <p:nvPr/>
        </p:nvSpPr>
        <p:spPr>
          <a:xfrm>
            <a:off x="7136350" y="2708975"/>
            <a:ext cx="475200" cy="688500"/>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51" name="Shape 451"/>
          <p:cNvSpPr txBox="1"/>
          <p:nvPr/>
        </p:nvSpPr>
        <p:spPr>
          <a:xfrm>
            <a:off x="4282200" y="1332850"/>
            <a:ext cx="3081300" cy="976500"/>
          </a:xfrm>
          <a:prstGeom prst="rect">
            <a:avLst/>
          </a:prstGeom>
          <a:noFill/>
          <a:ln>
            <a:noFill/>
          </a:ln>
        </p:spPr>
        <p:txBody>
          <a:bodyPr lIns="91425" tIns="91425" rIns="91425" bIns="91425" anchor="t" anchorCtr="0">
            <a:noAutofit/>
          </a:bodyPr>
          <a:lstStyle/>
          <a:p>
            <a:pPr lvl="0" rtl="0">
              <a:spcBef>
                <a:spcPts val="0"/>
              </a:spcBef>
              <a:buNone/>
            </a:pPr>
            <a:r>
              <a:rPr lang="en-GB">
                <a:solidFill>
                  <a:schemeClr val="lt1"/>
                </a:solidFill>
                <a:latin typeface="Muli" panose="00000500000000000000"/>
                <a:ea typeface="Muli" panose="00000500000000000000"/>
                <a:cs typeface="Muli" panose="00000500000000000000"/>
                <a:sym typeface="Muli" panose="00000500000000000000"/>
              </a:rPr>
              <a:t>Repo Rate is the Rate at Which the  Commercial Banks borrows from the Central Bank(RBI in India). </a:t>
            </a:r>
            <a:r>
              <a:rPr lang="en-US" altLang="en-GB">
                <a:solidFill>
                  <a:schemeClr val="lt1"/>
                </a:solidFill>
                <a:latin typeface="Muli" panose="00000500000000000000"/>
                <a:ea typeface="Muli" panose="00000500000000000000"/>
                <a:cs typeface="Muli" panose="00000500000000000000"/>
                <a:sym typeface="Muli" panose="00000500000000000000"/>
              </a:rPr>
              <a:t>(current rate: 6.25%)</a:t>
            </a:r>
            <a:endParaRPr lang="en-US" altLang="en-GB">
              <a:solidFill>
                <a:schemeClr val="lt1"/>
              </a:solidFill>
              <a:latin typeface="Muli" panose="00000500000000000000"/>
              <a:ea typeface="Muli" panose="00000500000000000000"/>
              <a:cs typeface="Muli" panose="00000500000000000000"/>
              <a:sym typeface="Muli" panose="00000500000000000000"/>
            </a:endParaRPr>
          </a:p>
        </p:txBody>
      </p:sp>
      <p:sp>
        <p:nvSpPr>
          <p:cNvPr id="452" name="Shape 452"/>
          <p:cNvSpPr txBox="1"/>
          <p:nvPr/>
        </p:nvSpPr>
        <p:spPr>
          <a:xfrm>
            <a:off x="826575" y="1332850"/>
            <a:ext cx="2221500" cy="3027300"/>
          </a:xfrm>
          <a:prstGeom prst="rect">
            <a:avLst/>
          </a:prstGeom>
          <a:noFill/>
          <a:ln>
            <a:noFill/>
          </a:ln>
        </p:spPr>
        <p:txBody>
          <a:bodyPr lIns="91425" tIns="91425" rIns="91425" bIns="91425" anchor="t" anchorCtr="0">
            <a:noAutofit/>
          </a:bodyPr>
          <a:lstStyle/>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Central Bank</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r>
              <a:rPr lang="en-GB" sz="1050">
                <a:solidFill>
                  <a:srgbClr val="FFFFFF"/>
                </a:solidFill>
                <a:latin typeface="Roboto" panose="02000000000000000000"/>
                <a:ea typeface="Roboto" panose="02000000000000000000"/>
                <a:cs typeface="Roboto" panose="02000000000000000000"/>
                <a:sym typeface="Roboto" panose="02000000000000000000"/>
              </a:rPr>
              <a:t>                     Loans &amp; Advances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3B3835"/>
                </a:solidFill>
                <a:latin typeface="Roboto" panose="02000000000000000000"/>
                <a:ea typeface="Roboto" panose="02000000000000000000"/>
                <a:cs typeface="Roboto" panose="02000000000000000000"/>
                <a:sym typeface="Roboto" panose="02000000000000000000"/>
              </a:rPr>
              <a:t> </a:t>
            </a:r>
            <a:r>
              <a:rPr lang="en-GB" sz="1200">
                <a:solidFill>
                  <a:srgbClr val="FFFFFF"/>
                </a:solidFill>
                <a:latin typeface="Muli" panose="00000500000000000000"/>
                <a:ea typeface="Muli" panose="00000500000000000000"/>
                <a:cs typeface="Muli" panose="00000500000000000000"/>
                <a:sym typeface="Muli" panose="00000500000000000000"/>
              </a:rPr>
              <a:t>Commercial /Domestic Bank</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FFFFFF"/>
                </a:solidFill>
                <a:latin typeface="Roboto" panose="02000000000000000000"/>
                <a:ea typeface="Roboto" panose="02000000000000000000"/>
                <a:cs typeface="Roboto" panose="02000000000000000000"/>
                <a:sym typeface="Roboto" panose="02000000000000000000"/>
              </a:rPr>
              <a:t>   Loans &amp;                                                  Advances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FFFFFF"/>
              </a:solidFill>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Consumer / Customers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p:txBody>
      </p:sp>
      <p:sp>
        <p:nvSpPr>
          <p:cNvPr id="453" name="Shape 453"/>
          <p:cNvSpPr/>
          <p:nvPr/>
        </p:nvSpPr>
        <p:spPr>
          <a:xfrm>
            <a:off x="1456850" y="1653150"/>
            <a:ext cx="155100" cy="744000"/>
          </a:xfrm>
          <a:prstGeom prst="down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54" name="Shape 454"/>
          <p:cNvSpPr/>
          <p:nvPr/>
        </p:nvSpPr>
        <p:spPr>
          <a:xfrm>
            <a:off x="1859775" y="2612381"/>
            <a:ext cx="155100" cy="881700"/>
          </a:xfrm>
          <a:prstGeom prst="down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55" name="Shape 455"/>
          <p:cNvSpPr txBox="1"/>
          <p:nvPr/>
        </p:nvSpPr>
        <p:spPr>
          <a:xfrm>
            <a:off x="934575" y="3971950"/>
            <a:ext cx="1964700" cy="212400"/>
          </a:xfrm>
          <a:prstGeom prst="rect">
            <a:avLst/>
          </a:prstGeom>
          <a:noFill/>
          <a:ln>
            <a:noFill/>
          </a:ln>
        </p:spPr>
        <p:txBody>
          <a:bodyPr lIns="91425" tIns="91425" rIns="91425" bIns="91425" anchor="t" anchorCtr="0">
            <a:noAutofit/>
          </a:bodyPr>
          <a:lstStyle/>
          <a:p>
            <a:pPr lvl="0">
              <a:spcBef>
                <a:spcPts val="0"/>
              </a:spcBef>
              <a:buNone/>
            </a:pPr>
            <a:r>
              <a:rPr lang="en-GB" sz="1000">
                <a:solidFill>
                  <a:schemeClr val="lt1"/>
                </a:solidFill>
                <a:latin typeface="Roboto" panose="02000000000000000000"/>
                <a:ea typeface="Roboto" panose="02000000000000000000"/>
                <a:cs typeface="Roboto" panose="02000000000000000000"/>
                <a:sym typeface="Roboto" panose="02000000000000000000"/>
              </a:rPr>
              <a:t>(            SHORT PERIOD             )</a:t>
            </a:r>
            <a:endParaRPr lang="en-GB" sz="1000">
              <a:solidFill>
                <a:schemeClr val="lt1"/>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transition spd="slow">
    <p:cover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51"/>
                                        </p:tgtEl>
                                        <p:attrNameLst>
                                          <p:attrName>style.visibility</p:attrName>
                                        </p:attrNameLst>
                                      </p:cBhvr>
                                      <p:to>
                                        <p:strVal val="visible"/>
                                      </p:to>
                                    </p:set>
                                    <p:animEffect transition="in" filter="fade">
                                      <p:cBhvr>
                                        <p:cTn id="7" dur="1000"/>
                                        <p:tgtEl>
                                          <p:spTgt spid="45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48"/>
                                        </p:tgtEl>
                                        <p:attrNameLst>
                                          <p:attrName>style.visibility</p:attrName>
                                        </p:attrNameLst>
                                      </p:cBhvr>
                                      <p:to>
                                        <p:strVal val="visible"/>
                                      </p:to>
                                    </p:set>
                                    <p:anim calcmode="lin" valueType="num">
                                      <p:cBhvr additive="base">
                                        <p:cTn id="12" dur="1000"/>
                                        <p:tgtEl>
                                          <p:spTgt spid="448"/>
                                        </p:tgtEl>
                                        <p:attrNameLst>
                                          <p:attrName>ppt_y</p:attrName>
                                        </p:attrNameLst>
                                      </p:cBhvr>
                                      <p:tavLst>
                                        <p:tav tm="0" fmla="">
                                          <p:val>
                                            <p:strVal val="#ppt_y+1"/>
                                          </p:val>
                                        </p:tav>
                                        <p:tav tm="100000" fmla="">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450"/>
                                        </p:tgtEl>
                                        <p:attrNameLst>
                                          <p:attrName>style.visibility</p:attrName>
                                        </p:attrNameLst>
                                      </p:cBhvr>
                                      <p:to>
                                        <p:strVal val="visible"/>
                                      </p:to>
                                    </p:set>
                                    <p:animEffect transition="in" filter="fade">
                                      <p:cBhvr>
                                        <p:cTn id="15" dur="1000"/>
                                        <p:tgtEl>
                                          <p:spTgt spid="450"/>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1" fill="hold" nodeType="clickEffect">
                                  <p:stCondLst>
                                    <p:cond delay="0"/>
                                  </p:stCondLst>
                                  <p:childTnLst>
                                    <p:set>
                                      <p:cBhvr>
                                        <p:cTn id="19" dur="1" fill="hold">
                                          <p:stCondLst>
                                            <p:cond delay="0"/>
                                          </p:stCondLst>
                                        </p:cTn>
                                        <p:tgtEl>
                                          <p:spTgt spid="443"/>
                                        </p:tgtEl>
                                        <p:attrNameLst>
                                          <p:attrName>style.visibility</p:attrName>
                                        </p:attrNameLst>
                                      </p:cBhvr>
                                      <p:to>
                                        <p:strVal val="visible"/>
                                      </p:to>
                                    </p:set>
                                    <p:anim calcmode="lin" valueType="num">
                                      <p:cBhvr additive="base">
                                        <p:cTn id="20" dur="1000"/>
                                        <p:tgtEl>
                                          <p:spTgt spid="443"/>
                                        </p:tgtEl>
                                        <p:attrNameLst>
                                          <p:attrName>ppt_y</p:attrName>
                                        </p:attrNameLst>
                                      </p:cBhvr>
                                      <p:tavLst>
                                        <p:tav tm="0" fmla="">
                                          <p:val>
                                            <p:strVal val="#ppt_y-1"/>
                                          </p:val>
                                        </p:tav>
                                        <p:tav tm="100000" fmla="">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449"/>
                                        </p:tgtEl>
                                        <p:attrNameLst>
                                          <p:attrName>style.visibility</p:attrName>
                                        </p:attrNameLst>
                                      </p:cBhvr>
                                      <p:to>
                                        <p:strVal val="visible"/>
                                      </p:to>
                                    </p:set>
                                    <p:animEffect transition="in" filter="fade">
                                      <p:cBhvr>
                                        <p:cTn id="23" dur="1000"/>
                                        <p:tgtEl>
                                          <p:spTgt spid="449"/>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1" fill="hold" nodeType="clickEffect">
                                  <p:stCondLst>
                                    <p:cond delay="0"/>
                                  </p:stCondLst>
                                  <p:childTnLst>
                                    <p:set>
                                      <p:cBhvr>
                                        <p:cTn id="27" dur="1" fill="hold">
                                          <p:stCondLst>
                                            <p:cond delay="0"/>
                                          </p:stCondLst>
                                        </p:cTn>
                                        <p:tgtEl>
                                          <p:spTgt spid="442"/>
                                        </p:tgtEl>
                                        <p:attrNameLst>
                                          <p:attrName>style.visibility</p:attrName>
                                        </p:attrNameLst>
                                      </p:cBhvr>
                                      <p:to>
                                        <p:strVal val="visible"/>
                                      </p:to>
                                    </p:set>
                                    <p:anim calcmode="lin" valueType="num">
                                      <p:cBhvr additive="base">
                                        <p:cTn id="28" dur="1000"/>
                                        <p:tgtEl>
                                          <p:spTgt spid="442"/>
                                        </p:tgtEl>
                                        <p:attrNameLst>
                                          <p:attrName>ppt_y</p:attrName>
                                        </p:attrNameLst>
                                      </p:cBhvr>
                                      <p:tavLst>
                                        <p:tav tm="0" fmla="">
                                          <p:val>
                                            <p:strVal val="#ppt_y-1"/>
                                          </p:val>
                                        </p:tav>
                                        <p:tav tm="100000" fmla="">
                                          <p:val>
                                            <p:strVal val="#ppt_y"/>
                                          </p:val>
                                        </p:tav>
                                      </p:tavLst>
                                    </p:anim>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453"/>
                                        </p:tgtEl>
                                        <p:attrNameLst>
                                          <p:attrName>style.visibility</p:attrName>
                                        </p:attrNameLst>
                                      </p:cBhvr>
                                      <p:to>
                                        <p:strVal val="visible"/>
                                      </p:to>
                                    </p:set>
                                    <p:animEffect transition="in" filter="fade">
                                      <p:cBhvr>
                                        <p:cTn id="32" dur="2100"/>
                                        <p:tgtEl>
                                          <p:spTgt spid="453"/>
                                        </p:tgtEl>
                                      </p:cBhvr>
                                    </p:animEffect>
                                  </p:childTnLst>
                                </p:cTn>
                              </p:par>
                              <p:par>
                                <p:cTn id="33" presetID="10" presetClass="entr" presetSubtype="0" fill="hold" nodeType="withEffect">
                                  <p:stCondLst>
                                    <p:cond delay="0"/>
                                  </p:stCondLst>
                                  <p:childTnLst>
                                    <p:set>
                                      <p:cBhvr>
                                        <p:cTn id="34" dur="1" fill="hold">
                                          <p:stCondLst>
                                            <p:cond delay="0"/>
                                          </p:stCondLst>
                                        </p:cTn>
                                        <p:tgtEl>
                                          <p:spTgt spid="454"/>
                                        </p:tgtEl>
                                        <p:attrNameLst>
                                          <p:attrName>style.visibility</p:attrName>
                                        </p:attrNameLst>
                                      </p:cBhvr>
                                      <p:to>
                                        <p:strVal val="visible"/>
                                      </p:to>
                                    </p:set>
                                    <p:animEffect transition="in" filter="fade">
                                      <p:cBhvr>
                                        <p:cTn id="35" dur="1000"/>
                                        <p:tgtEl>
                                          <p:spTgt spid="454"/>
                                        </p:tgtEl>
                                      </p:cBhvr>
                                    </p:animEffect>
                                  </p:childTnLst>
                                </p:cTn>
                              </p:par>
                              <p:par>
                                <p:cTn id="36" presetID="10" presetClass="entr" presetSubtype="0" fill="hold" nodeType="withEffect">
                                  <p:stCondLst>
                                    <p:cond delay="0"/>
                                  </p:stCondLst>
                                  <p:childTnLst>
                                    <p:set>
                                      <p:cBhvr>
                                        <p:cTn id="37" dur="1" fill="hold">
                                          <p:stCondLst>
                                            <p:cond delay="0"/>
                                          </p:stCondLst>
                                        </p:cTn>
                                        <p:tgtEl>
                                          <p:spTgt spid="452"/>
                                        </p:tgtEl>
                                        <p:attrNameLst>
                                          <p:attrName>style.visibility</p:attrName>
                                        </p:attrNameLst>
                                      </p:cBhvr>
                                      <p:to>
                                        <p:strVal val="visible"/>
                                      </p:to>
                                    </p:set>
                                    <p:animEffect transition="in" filter="fade">
                                      <p:cBhvr>
                                        <p:cTn id="38" dur="1000"/>
                                        <p:tgtEl>
                                          <p:spTgt spid="452"/>
                                        </p:tgtEl>
                                      </p:cBhvr>
                                    </p:animEffect>
                                  </p:childTnLst>
                                </p:cTn>
                              </p:par>
                            </p:childTnLst>
                          </p:cTn>
                        </p:par>
                        <p:par>
                          <p:cTn id="39" fill="hold">
                            <p:stCondLst>
                              <p:cond delay="3500"/>
                            </p:stCondLst>
                            <p:childTnLst>
                              <p:par>
                                <p:cTn id="40" presetID="23" presetClass="entr" presetSubtype="16" fill="hold" nodeType="afterEffect">
                                  <p:stCondLst>
                                    <p:cond delay="0"/>
                                  </p:stCondLst>
                                  <p:childTnLst>
                                    <p:set>
                                      <p:cBhvr>
                                        <p:cTn id="41" dur="1" fill="hold">
                                          <p:stCondLst>
                                            <p:cond delay="0"/>
                                          </p:stCondLst>
                                        </p:cTn>
                                        <p:tgtEl>
                                          <p:spTgt spid="455"/>
                                        </p:tgtEl>
                                        <p:attrNameLst>
                                          <p:attrName>style.visibility</p:attrName>
                                        </p:attrNameLst>
                                      </p:cBhvr>
                                      <p:to>
                                        <p:strVal val="visible"/>
                                      </p:to>
                                    </p:set>
                                    <p:anim calcmode="lin" valueType="num">
                                      <p:cBhvr additive="base">
                                        <p:cTn id="42" dur="1600"/>
                                        <p:tgtEl>
                                          <p:spTgt spid="455"/>
                                        </p:tgtEl>
                                        <p:attrNameLst>
                                          <p:attrName>ppt_w</p:attrName>
                                        </p:attrNameLst>
                                      </p:cBhvr>
                                      <p:tavLst>
                                        <p:tav tm="0" fmla="">
                                          <p:val>
                                            <p:fltVal val="0"/>
                                          </p:val>
                                        </p:tav>
                                        <p:tav tm="100000" fmla="">
                                          <p:val>
                                            <p:strVal val="#ppt_w"/>
                                          </p:val>
                                        </p:tav>
                                      </p:tavLst>
                                    </p:anim>
                                    <p:anim calcmode="lin" valueType="num">
                                      <p:cBhvr additive="base">
                                        <p:cTn id="43" dur="1600"/>
                                        <p:tgtEl>
                                          <p:spTgt spid="455"/>
                                        </p:tgtEl>
                                        <p:attrNameLst>
                                          <p:attrName>ppt_h</p:attrName>
                                        </p:attrNameLst>
                                      </p:cBhvr>
                                      <p:tavLst>
                                        <p:tav tm="0" fmla="">
                                          <p:val>
                                            <p:fltVal val="0"/>
                                          </p:val>
                                        </p:tav>
                                        <p:tav tm="100000" fmla="">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459" name="Shape 459"/>
        <p:cNvGrpSpPr/>
        <p:nvPr/>
      </p:nvGrpSpPr>
      <p:grpSpPr>
        <a:xfrm>
          <a:off x="0" y="0"/>
          <a:ext cx="0" cy="0"/>
          <a:chOff x="0" y="0"/>
          <a:chExt cx="0" cy="0"/>
        </a:xfrm>
      </p:grpSpPr>
      <p:sp>
        <p:nvSpPr>
          <p:cNvPr id="460" name="Shape 460"/>
          <p:cNvSpPr txBox="1"/>
          <p:nvPr>
            <p:ph type="title"/>
          </p:nvPr>
        </p:nvSpPr>
        <p:spPr>
          <a:xfrm>
            <a:off x="4025575" y="827050"/>
            <a:ext cx="5118300" cy="801900"/>
          </a:xfrm>
          <a:prstGeom prst="rect">
            <a:avLst/>
          </a:prstGeom>
        </p:spPr>
        <p:txBody>
          <a:bodyPr lIns="91425" tIns="91425" rIns="91425" bIns="91425" anchor="t" anchorCtr="0">
            <a:noAutofit/>
          </a:bodyPr>
          <a:lstStyle/>
          <a:p>
            <a:pPr lvl="0" algn="l" rtl="0">
              <a:spcBef>
                <a:spcPts val="0"/>
              </a:spcBef>
              <a:buNone/>
            </a:pPr>
            <a:r>
              <a:rPr lang="en-GB" sz="2400">
                <a:solidFill>
                  <a:srgbClr val="FFFFFF"/>
                </a:solidFill>
              </a:rPr>
              <a:t>Bank Rate : It’s Impact</a:t>
            </a:r>
            <a:endParaRPr lang="en-GB" sz="2400">
              <a:solidFill>
                <a:srgbClr val="FFFFFF"/>
              </a:solidFill>
            </a:endParaRPr>
          </a:p>
        </p:txBody>
      </p:sp>
      <p:pic>
        <p:nvPicPr>
          <p:cNvPr id="461" name="Shape 461" descr="iPad-Mini-3-Mock-up.png"/>
          <p:cNvPicPr preferRelativeResize="0"/>
          <p:nvPr/>
        </p:nvPicPr>
        <p:blipFill>
          <a:blip r:embed="rId1"/>
          <a:stretch>
            <a:fillRect/>
          </a:stretch>
        </p:blipFill>
        <p:spPr>
          <a:xfrm>
            <a:off x="481637" y="827050"/>
            <a:ext cx="2955725" cy="4015673"/>
          </a:xfrm>
          <a:prstGeom prst="rect">
            <a:avLst/>
          </a:prstGeom>
          <a:noFill/>
          <a:ln>
            <a:noFill/>
          </a:ln>
        </p:spPr>
      </p:pic>
      <p:sp>
        <p:nvSpPr>
          <p:cNvPr id="462" name="Shape 462"/>
          <p:cNvSpPr txBox="1"/>
          <p:nvPr/>
        </p:nvSpPr>
        <p:spPr>
          <a:xfrm>
            <a:off x="4025575" y="3852075"/>
            <a:ext cx="4310700" cy="1205700"/>
          </a:xfrm>
          <a:prstGeom prst="rect">
            <a:avLst/>
          </a:prstGeom>
          <a:noFill/>
          <a:ln>
            <a:noFill/>
          </a:ln>
        </p:spPr>
        <p:txBody>
          <a:bodyPr lIns="91425" tIns="91425" rIns="91425" bIns="91425" anchor="t" anchorCtr="0">
            <a:noAutofit/>
          </a:bodyPr>
          <a:lstStyle/>
          <a:p>
            <a:pPr lvl="0" rtl="0">
              <a:lnSpc>
                <a:spcPct val="160000"/>
              </a:lnSpc>
              <a:spcBef>
                <a:spcPts val="0"/>
              </a:spcBef>
              <a:buNone/>
            </a:pPr>
            <a:r>
              <a:rPr lang="en-GB" sz="1050">
                <a:solidFill>
                  <a:srgbClr val="3B3835"/>
                </a:solidFill>
                <a:latin typeface="Roboto" panose="02000000000000000000"/>
                <a:ea typeface="Roboto" panose="02000000000000000000"/>
                <a:cs typeface="Roboto" panose="02000000000000000000"/>
                <a:sym typeface="Roboto" panose="02000000000000000000"/>
              </a:rPr>
              <a:t> </a:t>
            </a:r>
            <a:r>
              <a:rPr lang="en-GB" sz="1200">
                <a:solidFill>
                  <a:srgbClr val="4C5C64"/>
                </a:solidFill>
                <a:latin typeface="Muli" panose="00000500000000000000"/>
                <a:ea typeface="Muli" panose="00000500000000000000"/>
                <a:cs typeface="Muli" panose="00000500000000000000"/>
                <a:sym typeface="Muli" panose="00000500000000000000"/>
              </a:rPr>
              <a:t>  * Increase in Money Supply </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a:solidFill>
                  <a:srgbClr val="4C5C64"/>
                </a:solidFill>
                <a:latin typeface="Muli" panose="00000500000000000000"/>
                <a:ea typeface="Muli" panose="00000500000000000000"/>
                <a:cs typeface="Muli" panose="00000500000000000000"/>
                <a:sym typeface="Muli" panose="00000500000000000000"/>
              </a:rPr>
              <a:t>   * Economic Growth Targeted </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a:solidFill>
                  <a:srgbClr val="4C5C64"/>
                </a:solidFill>
                <a:latin typeface="Muli" panose="00000500000000000000"/>
                <a:ea typeface="Muli" panose="00000500000000000000"/>
                <a:cs typeface="Muli" panose="00000500000000000000"/>
                <a:sym typeface="Muli" panose="00000500000000000000"/>
              </a:rPr>
              <a:t>   * Inflation Control Suffers</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00">
              <a:solidFill>
                <a:srgbClr val="666666"/>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00">
              <a:solidFill>
                <a:srgbClr val="666666"/>
              </a:solidFill>
              <a:latin typeface="Muli" panose="00000500000000000000"/>
              <a:ea typeface="Muli" panose="00000500000000000000"/>
              <a:cs typeface="Muli" panose="00000500000000000000"/>
              <a:sym typeface="Muli" panose="00000500000000000000"/>
            </a:endParaRPr>
          </a:p>
        </p:txBody>
      </p:sp>
      <p:grpSp>
        <p:nvGrpSpPr>
          <p:cNvPr id="463" name="Shape 463"/>
          <p:cNvGrpSpPr/>
          <p:nvPr/>
        </p:nvGrpSpPr>
        <p:grpSpPr>
          <a:xfrm rot="5400000">
            <a:off x="8641233" y="411193"/>
            <a:ext cx="278152" cy="345817"/>
            <a:chOff x="0" y="46600"/>
            <a:chExt cx="3121800" cy="5004600"/>
          </a:xfrm>
        </p:grpSpPr>
        <p:sp>
          <p:nvSpPr>
            <p:cNvPr id="464" name="Shape 464"/>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465" name="Shape 465"/>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466" name="Shape 466"/>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467" name="Shape 467"/>
          <p:cNvSpPr txBox="1"/>
          <p:nvPr/>
        </p:nvSpPr>
        <p:spPr>
          <a:xfrm>
            <a:off x="826575" y="1332850"/>
            <a:ext cx="2221500" cy="3027300"/>
          </a:xfrm>
          <a:prstGeom prst="rect">
            <a:avLst/>
          </a:prstGeom>
          <a:noFill/>
          <a:ln>
            <a:noFill/>
          </a:ln>
        </p:spPr>
        <p:txBody>
          <a:bodyPr lIns="91425" tIns="91425" rIns="91425" bIns="91425" anchor="t" anchorCtr="0">
            <a:noAutofit/>
          </a:bodyPr>
          <a:lstStyle/>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Central Bank</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r>
              <a:rPr lang="en-GB" sz="1050">
                <a:solidFill>
                  <a:srgbClr val="FFFFFF"/>
                </a:solidFill>
                <a:latin typeface="Roboto" panose="02000000000000000000"/>
                <a:ea typeface="Roboto" panose="02000000000000000000"/>
                <a:cs typeface="Roboto" panose="02000000000000000000"/>
                <a:sym typeface="Roboto" panose="02000000000000000000"/>
              </a:rPr>
              <a:t>                     Loans &amp; Advances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3B3835"/>
                </a:solidFill>
                <a:latin typeface="Roboto" panose="02000000000000000000"/>
                <a:ea typeface="Roboto" panose="02000000000000000000"/>
                <a:cs typeface="Roboto" panose="02000000000000000000"/>
                <a:sym typeface="Roboto" panose="02000000000000000000"/>
              </a:rPr>
              <a:t> </a:t>
            </a:r>
            <a:r>
              <a:rPr lang="en-GB" sz="1200">
                <a:solidFill>
                  <a:srgbClr val="FFFFFF"/>
                </a:solidFill>
                <a:latin typeface="Muli" panose="00000500000000000000"/>
                <a:ea typeface="Muli" panose="00000500000000000000"/>
                <a:cs typeface="Muli" panose="00000500000000000000"/>
                <a:sym typeface="Muli" panose="00000500000000000000"/>
              </a:rPr>
              <a:t>Commercial /Domestic Bank</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FFFFFF"/>
                </a:solidFill>
                <a:latin typeface="Roboto" panose="02000000000000000000"/>
                <a:ea typeface="Roboto" panose="02000000000000000000"/>
                <a:cs typeface="Roboto" panose="02000000000000000000"/>
                <a:sym typeface="Roboto" panose="02000000000000000000"/>
              </a:rPr>
              <a:t>   Loans &amp;                                                  Advances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FFFFFF"/>
              </a:solidFill>
              <a:latin typeface="Roboto" panose="02000000000000000000"/>
              <a:ea typeface="Roboto" panose="02000000000000000000"/>
              <a:cs typeface="Roboto" panose="02000000000000000000"/>
              <a:sym typeface="Roboto" panose="02000000000000000000"/>
            </a:endParaRPr>
          </a:p>
          <a:p>
            <a:pPr lv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Consumer / Customers</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p:txBody>
      </p:sp>
      <p:sp>
        <p:nvSpPr>
          <p:cNvPr id="468" name="Shape 468"/>
          <p:cNvSpPr/>
          <p:nvPr/>
        </p:nvSpPr>
        <p:spPr>
          <a:xfrm>
            <a:off x="1456850" y="1653150"/>
            <a:ext cx="155100" cy="744000"/>
          </a:xfrm>
          <a:prstGeom prst="down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69" name="Shape 469"/>
          <p:cNvSpPr/>
          <p:nvPr/>
        </p:nvSpPr>
        <p:spPr>
          <a:xfrm>
            <a:off x="1859775" y="2612381"/>
            <a:ext cx="155100" cy="881700"/>
          </a:xfrm>
          <a:prstGeom prst="down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70" name="Shape 470"/>
          <p:cNvSpPr txBox="1"/>
          <p:nvPr/>
        </p:nvSpPr>
        <p:spPr>
          <a:xfrm>
            <a:off x="4167475" y="2536625"/>
            <a:ext cx="2862000" cy="1033200"/>
          </a:xfrm>
          <a:prstGeom prst="rect">
            <a:avLst/>
          </a:prstGeom>
          <a:noFill/>
          <a:ln>
            <a:noFill/>
          </a:ln>
        </p:spPr>
        <p:txBody>
          <a:bodyPr lIns="91425" tIns="91425" rIns="91425" bIns="91425" anchor="t" anchorCtr="0">
            <a:noAutofit/>
          </a:bodyPr>
          <a:lstStyle/>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Decrease Money Supply in Economy</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Inflation Control </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Economic Growth Suffers </a:t>
            </a:r>
            <a:endParaRPr lang="en-GB" sz="1200">
              <a:solidFill>
                <a:srgbClr val="FFFFFF"/>
              </a:solidFill>
              <a:latin typeface="Muli" panose="00000500000000000000"/>
              <a:ea typeface="Muli" panose="00000500000000000000"/>
              <a:cs typeface="Muli" panose="00000500000000000000"/>
              <a:sym typeface="Muli" panose="00000500000000000000"/>
            </a:endParaRPr>
          </a:p>
        </p:txBody>
      </p:sp>
      <p:sp>
        <p:nvSpPr>
          <p:cNvPr id="471" name="Shape 471"/>
          <p:cNvSpPr/>
          <p:nvPr/>
        </p:nvSpPr>
        <p:spPr>
          <a:xfrm>
            <a:off x="6612625" y="3949350"/>
            <a:ext cx="475200" cy="801900"/>
          </a:xfrm>
          <a:prstGeom prst="downArrow">
            <a:avLst>
              <a:gd name="adj1" fmla="val 50000"/>
              <a:gd name="adj2" fmla="val 50000"/>
            </a:avLst>
          </a:prstGeom>
          <a:solidFill>
            <a:srgbClr val="415C8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72" name="Shape 472"/>
          <p:cNvSpPr/>
          <p:nvPr/>
        </p:nvSpPr>
        <p:spPr>
          <a:xfrm>
            <a:off x="7136350" y="2708975"/>
            <a:ext cx="475200" cy="688500"/>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73" name="Shape 473"/>
          <p:cNvSpPr txBox="1"/>
          <p:nvPr/>
        </p:nvSpPr>
        <p:spPr>
          <a:xfrm>
            <a:off x="4282200" y="1358650"/>
            <a:ext cx="3081300" cy="1205700"/>
          </a:xfrm>
          <a:prstGeom prst="rect">
            <a:avLst/>
          </a:prstGeom>
          <a:noFill/>
          <a:ln>
            <a:noFill/>
          </a:ln>
        </p:spPr>
        <p:txBody>
          <a:bodyPr lIns="91425" tIns="91425" rIns="91425" bIns="91425" anchor="t" anchorCtr="0">
            <a:noAutofit/>
          </a:bodyPr>
          <a:lstStyle/>
          <a:p>
            <a:pPr lvl="0" rtl="0">
              <a:spcBef>
                <a:spcPts val="0"/>
              </a:spcBef>
              <a:buNone/>
            </a:pPr>
            <a:r>
              <a:rPr lang="en-GB">
                <a:solidFill>
                  <a:srgbClr val="FFFFFF"/>
                </a:solidFill>
                <a:latin typeface="Muli" panose="00000500000000000000"/>
                <a:ea typeface="Muli" panose="00000500000000000000"/>
                <a:cs typeface="Muli" panose="00000500000000000000"/>
                <a:sym typeface="Muli" panose="00000500000000000000"/>
              </a:rPr>
              <a:t>When banks borrow long term funds from RBI. They’ve to pay this much interest rate to RBI. </a:t>
            </a:r>
            <a:r>
              <a:rPr lang="en-US" altLang="en-GB">
                <a:solidFill>
                  <a:srgbClr val="FFFFFF"/>
                </a:solidFill>
                <a:latin typeface="Muli" panose="00000500000000000000"/>
                <a:ea typeface="Muli" panose="00000500000000000000"/>
                <a:cs typeface="Muli" panose="00000500000000000000"/>
                <a:sym typeface="Muli" panose="00000500000000000000"/>
              </a:rPr>
              <a:t>(current rate: 6.50%)</a:t>
            </a:r>
            <a:endParaRPr lang="en-US" altLang="en-GB">
              <a:solidFill>
                <a:srgbClr val="FFFFFF"/>
              </a:solidFill>
              <a:latin typeface="Muli" panose="00000500000000000000"/>
              <a:ea typeface="Muli" panose="00000500000000000000"/>
              <a:cs typeface="Muli" panose="00000500000000000000"/>
              <a:sym typeface="Muli" panose="00000500000000000000"/>
            </a:endParaRPr>
          </a:p>
        </p:txBody>
      </p:sp>
      <p:sp>
        <p:nvSpPr>
          <p:cNvPr id="474" name="Shape 474"/>
          <p:cNvSpPr txBox="1"/>
          <p:nvPr/>
        </p:nvSpPr>
        <p:spPr>
          <a:xfrm>
            <a:off x="1029325" y="3949350"/>
            <a:ext cx="1964700" cy="278100"/>
          </a:xfrm>
          <a:prstGeom prst="rect">
            <a:avLst/>
          </a:prstGeom>
          <a:noFill/>
          <a:ln>
            <a:noFill/>
          </a:ln>
        </p:spPr>
        <p:txBody>
          <a:bodyPr lIns="91425" tIns="91425" rIns="91425" bIns="91425" anchor="t" anchorCtr="0">
            <a:noAutofit/>
          </a:bodyPr>
          <a:lstStyle/>
          <a:p>
            <a:pPr lvl="0">
              <a:spcBef>
                <a:spcPts val="0"/>
              </a:spcBef>
              <a:buNone/>
            </a:pPr>
            <a:r>
              <a:rPr lang="en-GB" sz="1000">
                <a:solidFill>
                  <a:schemeClr val="lt1"/>
                </a:solidFill>
                <a:latin typeface="Roboto" panose="02000000000000000000"/>
                <a:ea typeface="Roboto" panose="02000000000000000000"/>
                <a:cs typeface="Roboto" panose="02000000000000000000"/>
                <a:sym typeface="Roboto" panose="02000000000000000000"/>
              </a:rPr>
              <a:t>(             LONG  PERIOD            )</a:t>
            </a:r>
            <a:endParaRPr lang="en-GB" sz="1000">
              <a:solidFill>
                <a:schemeClr val="lt1"/>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transition spd="slow">
    <p:cover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73"/>
                                        </p:tgtEl>
                                        <p:attrNameLst>
                                          <p:attrName>style.visibility</p:attrName>
                                        </p:attrNameLst>
                                      </p:cBhvr>
                                      <p:to>
                                        <p:strVal val="visible"/>
                                      </p:to>
                                    </p:set>
                                    <p:animEffect transition="in" filter="fade">
                                      <p:cBhvr>
                                        <p:cTn id="7" dur="1000"/>
                                        <p:tgtEl>
                                          <p:spTgt spid="47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70"/>
                                        </p:tgtEl>
                                        <p:attrNameLst>
                                          <p:attrName>style.visibility</p:attrName>
                                        </p:attrNameLst>
                                      </p:cBhvr>
                                      <p:to>
                                        <p:strVal val="visible"/>
                                      </p:to>
                                    </p:set>
                                    <p:anim calcmode="lin" valueType="num">
                                      <p:cBhvr additive="base">
                                        <p:cTn id="12" dur="1000"/>
                                        <p:tgtEl>
                                          <p:spTgt spid="470"/>
                                        </p:tgtEl>
                                        <p:attrNameLst>
                                          <p:attrName>ppt_y</p:attrName>
                                        </p:attrNameLst>
                                      </p:cBhvr>
                                      <p:tavLst>
                                        <p:tav tm="0" fmla="">
                                          <p:val>
                                            <p:strVal val="#ppt_y+1"/>
                                          </p:val>
                                        </p:tav>
                                        <p:tav tm="100000" fmla="">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472"/>
                                        </p:tgtEl>
                                        <p:attrNameLst>
                                          <p:attrName>style.visibility</p:attrName>
                                        </p:attrNameLst>
                                      </p:cBhvr>
                                      <p:to>
                                        <p:strVal val="visible"/>
                                      </p:to>
                                    </p:set>
                                    <p:animEffect transition="in" filter="fade">
                                      <p:cBhvr>
                                        <p:cTn id="15" dur="1000"/>
                                        <p:tgtEl>
                                          <p:spTgt spid="472"/>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1" fill="hold" nodeType="clickEffect">
                                  <p:stCondLst>
                                    <p:cond delay="0"/>
                                  </p:stCondLst>
                                  <p:childTnLst>
                                    <p:set>
                                      <p:cBhvr>
                                        <p:cTn id="19" dur="1" fill="hold">
                                          <p:stCondLst>
                                            <p:cond delay="0"/>
                                          </p:stCondLst>
                                        </p:cTn>
                                        <p:tgtEl>
                                          <p:spTgt spid="462"/>
                                        </p:tgtEl>
                                        <p:attrNameLst>
                                          <p:attrName>style.visibility</p:attrName>
                                        </p:attrNameLst>
                                      </p:cBhvr>
                                      <p:to>
                                        <p:strVal val="visible"/>
                                      </p:to>
                                    </p:set>
                                    <p:anim calcmode="lin" valueType="num">
                                      <p:cBhvr additive="base">
                                        <p:cTn id="20" dur="1000"/>
                                        <p:tgtEl>
                                          <p:spTgt spid="462"/>
                                        </p:tgtEl>
                                        <p:attrNameLst>
                                          <p:attrName>ppt_y</p:attrName>
                                        </p:attrNameLst>
                                      </p:cBhvr>
                                      <p:tavLst>
                                        <p:tav tm="0" fmla="">
                                          <p:val>
                                            <p:strVal val="#ppt_y-1"/>
                                          </p:val>
                                        </p:tav>
                                        <p:tav tm="100000" fmla="">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471"/>
                                        </p:tgtEl>
                                        <p:attrNameLst>
                                          <p:attrName>style.visibility</p:attrName>
                                        </p:attrNameLst>
                                      </p:cBhvr>
                                      <p:to>
                                        <p:strVal val="visible"/>
                                      </p:to>
                                    </p:set>
                                    <p:animEffect transition="in" filter="fade">
                                      <p:cBhvr>
                                        <p:cTn id="23" dur="1000"/>
                                        <p:tgtEl>
                                          <p:spTgt spid="471"/>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1" fill="hold" nodeType="clickEffect">
                                  <p:stCondLst>
                                    <p:cond delay="0"/>
                                  </p:stCondLst>
                                  <p:childTnLst>
                                    <p:set>
                                      <p:cBhvr>
                                        <p:cTn id="27" dur="1" fill="hold">
                                          <p:stCondLst>
                                            <p:cond delay="0"/>
                                          </p:stCondLst>
                                        </p:cTn>
                                        <p:tgtEl>
                                          <p:spTgt spid="461"/>
                                        </p:tgtEl>
                                        <p:attrNameLst>
                                          <p:attrName>style.visibility</p:attrName>
                                        </p:attrNameLst>
                                      </p:cBhvr>
                                      <p:to>
                                        <p:strVal val="visible"/>
                                      </p:to>
                                    </p:set>
                                    <p:anim calcmode="lin" valueType="num">
                                      <p:cBhvr additive="base">
                                        <p:cTn id="28" dur="1000"/>
                                        <p:tgtEl>
                                          <p:spTgt spid="461"/>
                                        </p:tgtEl>
                                        <p:attrNameLst>
                                          <p:attrName>ppt_y</p:attrName>
                                        </p:attrNameLst>
                                      </p:cBhvr>
                                      <p:tavLst>
                                        <p:tav tm="0" fmla="">
                                          <p:val>
                                            <p:strVal val="#ppt_y-1"/>
                                          </p:val>
                                        </p:tav>
                                        <p:tav tm="100000" fmla="">
                                          <p:val>
                                            <p:strVal val="#ppt_y"/>
                                          </p:val>
                                        </p:tav>
                                      </p:tavLst>
                                    </p:anim>
                                  </p:childTnLst>
                                </p:cTn>
                              </p:par>
                              <p:par>
                                <p:cTn id="29" presetID="10" presetClass="entr" presetSubtype="0" fill="hold" nodeType="withEffect">
                                  <p:stCondLst>
                                    <p:cond delay="0"/>
                                  </p:stCondLst>
                                  <p:childTnLst>
                                    <p:set>
                                      <p:cBhvr>
                                        <p:cTn id="30" dur="1" fill="hold">
                                          <p:stCondLst>
                                            <p:cond delay="0"/>
                                          </p:stCondLst>
                                        </p:cTn>
                                        <p:tgtEl>
                                          <p:spTgt spid="467"/>
                                        </p:tgtEl>
                                        <p:attrNameLst>
                                          <p:attrName>style.visibility</p:attrName>
                                        </p:attrNameLst>
                                      </p:cBhvr>
                                      <p:to>
                                        <p:strVal val="visible"/>
                                      </p:to>
                                    </p:set>
                                    <p:animEffect transition="in" filter="fade">
                                      <p:cBhvr>
                                        <p:cTn id="31" dur="1000"/>
                                        <p:tgtEl>
                                          <p:spTgt spid="467"/>
                                        </p:tgtEl>
                                      </p:cBhvr>
                                    </p:animEffect>
                                  </p:childTnLst>
                                </p:cTn>
                              </p:par>
                              <p:par>
                                <p:cTn id="32" presetID="10" presetClass="entr" presetSubtype="0" fill="hold" nodeType="withEffect">
                                  <p:stCondLst>
                                    <p:cond delay="0"/>
                                  </p:stCondLst>
                                  <p:childTnLst>
                                    <p:set>
                                      <p:cBhvr>
                                        <p:cTn id="33" dur="1" fill="hold">
                                          <p:stCondLst>
                                            <p:cond delay="0"/>
                                          </p:stCondLst>
                                        </p:cTn>
                                        <p:tgtEl>
                                          <p:spTgt spid="468"/>
                                        </p:tgtEl>
                                        <p:attrNameLst>
                                          <p:attrName>style.visibility</p:attrName>
                                        </p:attrNameLst>
                                      </p:cBhvr>
                                      <p:to>
                                        <p:strVal val="visible"/>
                                      </p:to>
                                    </p:set>
                                    <p:animEffect transition="in" filter="fade">
                                      <p:cBhvr>
                                        <p:cTn id="34" dur="1000"/>
                                        <p:tgtEl>
                                          <p:spTgt spid="468"/>
                                        </p:tgtEl>
                                      </p:cBhvr>
                                    </p:animEffect>
                                  </p:childTnLst>
                                </p:cTn>
                              </p:par>
                              <p:par>
                                <p:cTn id="35" presetID="10" presetClass="entr" presetSubtype="0" fill="hold" nodeType="withEffect">
                                  <p:stCondLst>
                                    <p:cond delay="0"/>
                                  </p:stCondLst>
                                  <p:childTnLst>
                                    <p:set>
                                      <p:cBhvr>
                                        <p:cTn id="36" dur="1" fill="hold">
                                          <p:stCondLst>
                                            <p:cond delay="0"/>
                                          </p:stCondLst>
                                        </p:cTn>
                                        <p:tgtEl>
                                          <p:spTgt spid="469"/>
                                        </p:tgtEl>
                                        <p:attrNameLst>
                                          <p:attrName>style.visibility</p:attrName>
                                        </p:attrNameLst>
                                      </p:cBhvr>
                                      <p:to>
                                        <p:strVal val="visible"/>
                                      </p:to>
                                    </p:set>
                                    <p:animEffect transition="in" filter="fade">
                                      <p:cBhvr>
                                        <p:cTn id="37" dur="1000"/>
                                        <p:tgtEl>
                                          <p:spTgt spid="469"/>
                                        </p:tgtEl>
                                      </p:cBhvr>
                                    </p:animEffect>
                                  </p:childTnLst>
                                </p:cTn>
                              </p:par>
                            </p:childTnLst>
                          </p:cTn>
                        </p:par>
                        <p:par>
                          <p:cTn id="38" fill="hold">
                            <p:stCondLst>
                              <p:cond delay="1000"/>
                            </p:stCondLst>
                            <p:childTnLst>
                              <p:par>
                                <p:cTn id="39" presetID="23" presetClass="entr" presetSubtype="16" fill="hold" nodeType="afterEffect">
                                  <p:stCondLst>
                                    <p:cond delay="0"/>
                                  </p:stCondLst>
                                  <p:childTnLst>
                                    <p:set>
                                      <p:cBhvr>
                                        <p:cTn id="40" dur="1" fill="hold">
                                          <p:stCondLst>
                                            <p:cond delay="0"/>
                                          </p:stCondLst>
                                        </p:cTn>
                                        <p:tgtEl>
                                          <p:spTgt spid="474"/>
                                        </p:tgtEl>
                                        <p:attrNameLst>
                                          <p:attrName>style.visibility</p:attrName>
                                        </p:attrNameLst>
                                      </p:cBhvr>
                                      <p:to>
                                        <p:strVal val="visible"/>
                                      </p:to>
                                    </p:set>
                                    <p:anim calcmode="lin" valueType="num">
                                      <p:cBhvr additive="base">
                                        <p:cTn id="41" dur="1000"/>
                                        <p:tgtEl>
                                          <p:spTgt spid="474"/>
                                        </p:tgtEl>
                                        <p:attrNameLst>
                                          <p:attrName>ppt_w</p:attrName>
                                        </p:attrNameLst>
                                      </p:cBhvr>
                                      <p:tavLst>
                                        <p:tav tm="0" fmla="">
                                          <p:val>
                                            <p:fltVal val="0"/>
                                          </p:val>
                                        </p:tav>
                                        <p:tav tm="100000" fmla="">
                                          <p:val>
                                            <p:strVal val="#ppt_w"/>
                                          </p:val>
                                        </p:tav>
                                      </p:tavLst>
                                    </p:anim>
                                    <p:anim calcmode="lin" valueType="num">
                                      <p:cBhvr additive="base">
                                        <p:cTn id="42" dur="1000"/>
                                        <p:tgtEl>
                                          <p:spTgt spid="474"/>
                                        </p:tgtEl>
                                        <p:attrNameLst>
                                          <p:attrName>ppt_h</p:attrName>
                                        </p:attrNameLst>
                                      </p:cBhvr>
                                      <p:tavLst>
                                        <p:tav tm="0" fmla="">
                                          <p:val>
                                            <p:fltVal val="0"/>
                                          </p:val>
                                        </p:tav>
                                        <p:tav tm="100000" fmla="">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478" name="Shape 478"/>
        <p:cNvGrpSpPr/>
        <p:nvPr/>
      </p:nvGrpSpPr>
      <p:grpSpPr>
        <a:xfrm>
          <a:off x="0" y="0"/>
          <a:ext cx="0" cy="0"/>
          <a:chOff x="0" y="0"/>
          <a:chExt cx="0" cy="0"/>
        </a:xfrm>
      </p:grpSpPr>
      <p:sp>
        <p:nvSpPr>
          <p:cNvPr id="479" name="Shape 479"/>
          <p:cNvSpPr txBox="1"/>
          <p:nvPr>
            <p:ph type="title"/>
          </p:nvPr>
        </p:nvSpPr>
        <p:spPr>
          <a:xfrm>
            <a:off x="4025575" y="827050"/>
            <a:ext cx="5118300" cy="801900"/>
          </a:xfrm>
          <a:prstGeom prst="rect">
            <a:avLst/>
          </a:prstGeom>
        </p:spPr>
        <p:txBody>
          <a:bodyPr lIns="91425" tIns="91425" rIns="91425" bIns="91425" anchor="t" anchorCtr="0">
            <a:noAutofit/>
          </a:bodyPr>
          <a:lstStyle/>
          <a:p>
            <a:pPr lvl="0" algn="l" rtl="0">
              <a:spcBef>
                <a:spcPts val="0"/>
              </a:spcBef>
              <a:buNone/>
            </a:pPr>
            <a:r>
              <a:rPr lang="en-GB" sz="2400"/>
              <a:t>Reverse Repo </a:t>
            </a:r>
            <a:r>
              <a:rPr lang="en-GB" sz="2400">
                <a:solidFill>
                  <a:srgbClr val="FFFFFF"/>
                </a:solidFill>
              </a:rPr>
              <a:t>Rate : It’s Impact</a:t>
            </a:r>
            <a:endParaRPr lang="en-GB" sz="2400">
              <a:solidFill>
                <a:srgbClr val="FFFFFF"/>
              </a:solidFill>
            </a:endParaRPr>
          </a:p>
        </p:txBody>
      </p:sp>
      <p:pic>
        <p:nvPicPr>
          <p:cNvPr id="480" name="Shape 480" descr="iPad-Mini-3-Mock-up.png"/>
          <p:cNvPicPr preferRelativeResize="0"/>
          <p:nvPr/>
        </p:nvPicPr>
        <p:blipFill>
          <a:blip r:embed="rId1"/>
          <a:stretch>
            <a:fillRect/>
          </a:stretch>
        </p:blipFill>
        <p:spPr>
          <a:xfrm>
            <a:off x="481637" y="827050"/>
            <a:ext cx="2955725" cy="4015673"/>
          </a:xfrm>
          <a:prstGeom prst="rect">
            <a:avLst/>
          </a:prstGeom>
          <a:noFill/>
          <a:ln>
            <a:noFill/>
          </a:ln>
        </p:spPr>
      </p:pic>
      <p:sp>
        <p:nvSpPr>
          <p:cNvPr id="481" name="Shape 481"/>
          <p:cNvSpPr txBox="1"/>
          <p:nvPr/>
        </p:nvSpPr>
        <p:spPr>
          <a:xfrm>
            <a:off x="4025575" y="3852075"/>
            <a:ext cx="4310700" cy="1205700"/>
          </a:xfrm>
          <a:prstGeom prst="rect">
            <a:avLst/>
          </a:prstGeom>
          <a:noFill/>
          <a:ln>
            <a:noFill/>
          </a:ln>
        </p:spPr>
        <p:txBody>
          <a:bodyPr lIns="91425" tIns="91425" rIns="91425" bIns="91425" anchor="t" anchorCtr="0">
            <a:noAutofit/>
          </a:bodyPr>
          <a:lstStyle/>
          <a:p>
            <a:pPr lvl="0" rtl="0">
              <a:lnSpc>
                <a:spcPct val="160000"/>
              </a:lnSpc>
              <a:spcBef>
                <a:spcPts val="0"/>
              </a:spcBef>
              <a:buNone/>
            </a:pPr>
            <a:r>
              <a:rPr lang="en-GB" sz="1050">
                <a:solidFill>
                  <a:srgbClr val="3B3835"/>
                </a:solidFill>
                <a:latin typeface="Roboto" panose="02000000000000000000"/>
                <a:ea typeface="Roboto" panose="02000000000000000000"/>
                <a:cs typeface="Roboto" panose="02000000000000000000"/>
                <a:sym typeface="Roboto" panose="02000000000000000000"/>
              </a:rPr>
              <a:t> </a:t>
            </a:r>
            <a:r>
              <a:rPr lang="en-GB" sz="1200">
                <a:solidFill>
                  <a:srgbClr val="4C5C64"/>
                </a:solidFill>
                <a:latin typeface="Muli" panose="00000500000000000000"/>
                <a:ea typeface="Muli" panose="00000500000000000000"/>
                <a:cs typeface="Muli" panose="00000500000000000000"/>
                <a:sym typeface="Muli" panose="00000500000000000000"/>
              </a:rPr>
              <a:t>  * </a:t>
            </a:r>
            <a:r>
              <a:rPr lang="en-GB" sz="1200">
                <a:solidFill>
                  <a:schemeClr val="dk2"/>
                </a:solidFill>
                <a:latin typeface="Muli" panose="00000500000000000000"/>
                <a:ea typeface="Muli" panose="00000500000000000000"/>
                <a:cs typeface="Muli" panose="00000500000000000000"/>
                <a:sym typeface="Muli" panose="00000500000000000000"/>
              </a:rPr>
              <a:t>increase of credit in Market</a:t>
            </a:r>
            <a:endParaRPr lang="en-GB" sz="1200">
              <a:solidFill>
                <a:schemeClr val="dk2"/>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a:solidFill>
                  <a:srgbClr val="4C5C64"/>
                </a:solidFill>
                <a:latin typeface="Muli" panose="00000500000000000000"/>
                <a:ea typeface="Muli" panose="00000500000000000000"/>
                <a:cs typeface="Muli" panose="00000500000000000000"/>
                <a:sym typeface="Muli" panose="00000500000000000000"/>
              </a:rPr>
              <a:t>   * Economic Growth Targeted </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lnSpc>
                <a:spcPct val="160000"/>
              </a:lnSpc>
              <a:spcBef>
                <a:spcPts val="0"/>
              </a:spcBef>
              <a:buNone/>
            </a:pPr>
            <a:r>
              <a:rPr lang="en-GB" sz="1200">
                <a:solidFill>
                  <a:srgbClr val="4C5C64"/>
                </a:solidFill>
                <a:latin typeface="Muli" panose="00000500000000000000"/>
                <a:ea typeface="Muli" panose="00000500000000000000"/>
                <a:cs typeface="Muli" panose="00000500000000000000"/>
                <a:sym typeface="Muli" panose="00000500000000000000"/>
              </a:rPr>
              <a:t>   * can cause inflation</a:t>
            </a:r>
            <a:endParaRPr lang="en-GB" sz="1200">
              <a:solidFill>
                <a:srgbClr val="4C5C64"/>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00">
              <a:solidFill>
                <a:srgbClr val="666666"/>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00">
              <a:solidFill>
                <a:srgbClr val="666666"/>
              </a:solidFill>
              <a:latin typeface="Muli" panose="00000500000000000000"/>
              <a:ea typeface="Muli" panose="00000500000000000000"/>
              <a:cs typeface="Muli" panose="00000500000000000000"/>
              <a:sym typeface="Muli" panose="00000500000000000000"/>
            </a:endParaRPr>
          </a:p>
        </p:txBody>
      </p:sp>
      <p:grpSp>
        <p:nvGrpSpPr>
          <p:cNvPr id="482" name="Shape 482"/>
          <p:cNvGrpSpPr/>
          <p:nvPr/>
        </p:nvGrpSpPr>
        <p:grpSpPr>
          <a:xfrm rot="5400000">
            <a:off x="8641233" y="411193"/>
            <a:ext cx="278152" cy="345817"/>
            <a:chOff x="0" y="46600"/>
            <a:chExt cx="3121800" cy="5004600"/>
          </a:xfrm>
        </p:grpSpPr>
        <p:sp>
          <p:nvSpPr>
            <p:cNvPr id="483" name="Shape 483"/>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484" name="Shape 484"/>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485" name="Shape 485"/>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486" name="Shape 486"/>
          <p:cNvSpPr txBox="1"/>
          <p:nvPr/>
        </p:nvSpPr>
        <p:spPr>
          <a:xfrm>
            <a:off x="4167475" y="2536625"/>
            <a:ext cx="2862000" cy="1033200"/>
          </a:xfrm>
          <a:prstGeom prst="rect">
            <a:avLst/>
          </a:prstGeom>
          <a:noFill/>
          <a:ln>
            <a:noFill/>
          </a:ln>
        </p:spPr>
        <p:txBody>
          <a:bodyPr lIns="91425" tIns="91425" rIns="91425" bIns="91425" anchor="t" anchorCtr="0">
            <a:noAutofit/>
          </a:bodyPr>
          <a:lstStyle/>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Decrease of credit in market</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Inflation Control  Targeted</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Can cause deflation</a:t>
            </a:r>
            <a:endParaRPr lang="en-GB" sz="1200">
              <a:solidFill>
                <a:srgbClr val="FFFFFF"/>
              </a:solidFill>
              <a:latin typeface="Muli" panose="00000500000000000000"/>
              <a:ea typeface="Muli" panose="00000500000000000000"/>
              <a:cs typeface="Muli" panose="00000500000000000000"/>
              <a:sym typeface="Muli" panose="00000500000000000000"/>
            </a:endParaRPr>
          </a:p>
        </p:txBody>
      </p:sp>
      <p:sp>
        <p:nvSpPr>
          <p:cNvPr id="487" name="Shape 487"/>
          <p:cNvSpPr/>
          <p:nvPr/>
        </p:nvSpPr>
        <p:spPr>
          <a:xfrm>
            <a:off x="6612625" y="3949350"/>
            <a:ext cx="475200" cy="801900"/>
          </a:xfrm>
          <a:prstGeom prst="downArrow">
            <a:avLst>
              <a:gd name="adj1" fmla="val 50000"/>
              <a:gd name="adj2" fmla="val 50000"/>
            </a:avLst>
          </a:prstGeom>
          <a:solidFill>
            <a:srgbClr val="415C8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88" name="Shape 488"/>
          <p:cNvSpPr/>
          <p:nvPr/>
        </p:nvSpPr>
        <p:spPr>
          <a:xfrm>
            <a:off x="7136350" y="2708975"/>
            <a:ext cx="475200" cy="688500"/>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89" name="Shape 489"/>
          <p:cNvSpPr txBox="1"/>
          <p:nvPr/>
        </p:nvSpPr>
        <p:spPr>
          <a:xfrm>
            <a:off x="4282200" y="1358650"/>
            <a:ext cx="3081300" cy="1205700"/>
          </a:xfrm>
          <a:prstGeom prst="rect">
            <a:avLst/>
          </a:prstGeom>
          <a:noFill/>
          <a:ln>
            <a:noFill/>
          </a:ln>
        </p:spPr>
        <p:txBody>
          <a:bodyPr lIns="91425" tIns="91425" rIns="91425" bIns="91425" anchor="t" anchorCtr="0">
            <a:noAutofit/>
          </a:bodyPr>
          <a:lstStyle/>
          <a:p>
            <a:pPr lvl="0" rtl="0">
              <a:spcBef>
                <a:spcPts val="0"/>
              </a:spcBef>
              <a:buClr>
                <a:schemeClr val="dk1"/>
              </a:buClr>
              <a:buFont typeface="Arial" panose="020B0604020202020204"/>
              <a:buNone/>
            </a:pPr>
            <a:r>
              <a:rPr lang="en-GB">
                <a:solidFill>
                  <a:schemeClr val="lt1"/>
                </a:solidFill>
                <a:latin typeface="Muli" panose="00000500000000000000"/>
                <a:ea typeface="Muli" panose="00000500000000000000"/>
                <a:cs typeface="Muli" panose="00000500000000000000"/>
                <a:sym typeface="Muli" panose="00000500000000000000"/>
              </a:rPr>
              <a:t>Reverse Repo Rate is the Rate at Which the  Central Bank(RBI in India) borrows from the Commercial Banks</a:t>
            </a:r>
            <a:r>
              <a:rPr lang="en-US" altLang="en-GB">
                <a:solidFill>
                  <a:schemeClr val="lt1"/>
                </a:solidFill>
                <a:latin typeface="Muli" panose="00000500000000000000"/>
                <a:ea typeface="Muli" panose="00000500000000000000"/>
                <a:cs typeface="Muli" panose="00000500000000000000"/>
                <a:sym typeface="Muli" panose="00000500000000000000"/>
              </a:rPr>
              <a:t>. (current rate: 6%)</a:t>
            </a:r>
            <a:endParaRPr lang="en-US" altLang="en-GB">
              <a:solidFill>
                <a:schemeClr val="lt1"/>
              </a:solidFill>
              <a:latin typeface="Muli" panose="00000500000000000000"/>
              <a:ea typeface="Muli" panose="00000500000000000000"/>
              <a:cs typeface="Muli" panose="00000500000000000000"/>
              <a:sym typeface="Muli" panose="00000500000000000000"/>
            </a:endParaRPr>
          </a:p>
        </p:txBody>
      </p:sp>
      <p:sp>
        <p:nvSpPr>
          <p:cNvPr id="490" name="Shape 490"/>
          <p:cNvSpPr txBox="1"/>
          <p:nvPr/>
        </p:nvSpPr>
        <p:spPr>
          <a:xfrm>
            <a:off x="826575" y="1332850"/>
            <a:ext cx="2221500" cy="3027300"/>
          </a:xfrm>
          <a:prstGeom prst="rect">
            <a:avLst/>
          </a:prstGeom>
          <a:noFill/>
          <a:ln>
            <a:noFill/>
          </a:ln>
        </p:spPr>
        <p:txBody>
          <a:bodyPr lIns="91425" tIns="91425" rIns="91425" bIns="91425" anchor="t" anchorCtr="0">
            <a:noAutofit/>
          </a:bodyPr>
          <a:lstStyle/>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Central Bank</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r>
              <a:rPr lang="en-GB" sz="1050">
                <a:solidFill>
                  <a:srgbClr val="FFFFFF"/>
                </a:solidFill>
                <a:latin typeface="Roboto" panose="02000000000000000000"/>
                <a:ea typeface="Roboto" panose="02000000000000000000"/>
                <a:cs typeface="Roboto" panose="02000000000000000000"/>
                <a:sym typeface="Roboto" panose="02000000000000000000"/>
              </a:rPr>
              <a:t>                     Loans &amp; Advances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3B3835"/>
                </a:solidFill>
                <a:latin typeface="Roboto" panose="02000000000000000000"/>
                <a:ea typeface="Roboto" panose="02000000000000000000"/>
                <a:cs typeface="Roboto" panose="02000000000000000000"/>
                <a:sym typeface="Roboto" panose="02000000000000000000"/>
              </a:rPr>
              <a:t> </a:t>
            </a:r>
            <a:r>
              <a:rPr lang="en-GB" sz="1200">
                <a:solidFill>
                  <a:srgbClr val="FFFFFF"/>
                </a:solidFill>
                <a:latin typeface="Muli" panose="00000500000000000000"/>
                <a:ea typeface="Muli" panose="00000500000000000000"/>
                <a:cs typeface="Muli" panose="00000500000000000000"/>
                <a:sym typeface="Muli" panose="00000500000000000000"/>
              </a:rPr>
              <a:t>Commercial /Domestic Bank</a:t>
            </a:r>
            <a:endParaRPr lang="en-GB" sz="1200">
              <a:solidFill>
                <a:srgbClr val="FFFFFF"/>
              </a:solidFill>
              <a:latin typeface="Muli" panose="00000500000000000000"/>
              <a:ea typeface="Muli" panose="00000500000000000000"/>
              <a:cs typeface="Muli" panose="00000500000000000000"/>
              <a:sym typeface="Muli" panose="000005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050">
                <a:solidFill>
                  <a:srgbClr val="FFFFFF"/>
                </a:solidFill>
                <a:latin typeface="Roboto" panose="02000000000000000000"/>
                <a:ea typeface="Roboto" panose="02000000000000000000"/>
                <a:cs typeface="Roboto" panose="02000000000000000000"/>
                <a:sym typeface="Roboto" panose="02000000000000000000"/>
              </a:rPr>
              <a:t>   Loans &amp;                                                  Advances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a:p>
            <a:pPr lvl="0" rtl="0">
              <a:spcBef>
                <a:spcPts val="0"/>
              </a:spcBef>
              <a:buNone/>
            </a:pPr>
            <a:endParaRPr sz="1050">
              <a:solidFill>
                <a:srgbClr val="FFFFFF"/>
              </a:solidFill>
              <a:latin typeface="Roboto" panose="02000000000000000000"/>
              <a:ea typeface="Roboto" panose="02000000000000000000"/>
              <a:cs typeface="Roboto" panose="02000000000000000000"/>
              <a:sym typeface="Roboto" panose="02000000000000000000"/>
            </a:endParaRPr>
          </a:p>
          <a:p>
            <a:pPr lvl="0" rtl="0">
              <a:spcBef>
                <a:spcPts val="0"/>
              </a:spcBef>
              <a:buNone/>
            </a:pPr>
            <a:r>
              <a:rPr lang="en-GB" sz="1200">
                <a:solidFill>
                  <a:srgbClr val="FFFFFF"/>
                </a:solidFill>
                <a:latin typeface="Muli" panose="00000500000000000000"/>
                <a:ea typeface="Muli" panose="00000500000000000000"/>
                <a:cs typeface="Muli" panose="00000500000000000000"/>
                <a:sym typeface="Muli" panose="00000500000000000000"/>
              </a:rPr>
              <a:t> Consumer / Customers</a:t>
            </a:r>
            <a:r>
              <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rPr>
              <a:t> </a:t>
            </a:r>
            <a:endParaRPr lang="en-GB" sz="1050">
              <a:solidFill>
                <a:srgbClr val="3B3835"/>
              </a:solidFill>
              <a:highlight>
                <a:srgbClr val="EEEEEE"/>
              </a:highlight>
              <a:latin typeface="Roboto" panose="02000000000000000000"/>
              <a:ea typeface="Roboto" panose="02000000000000000000"/>
              <a:cs typeface="Roboto" panose="02000000000000000000"/>
              <a:sym typeface="Roboto" panose="02000000000000000000"/>
            </a:endParaRPr>
          </a:p>
        </p:txBody>
      </p:sp>
      <p:sp>
        <p:nvSpPr>
          <p:cNvPr id="491" name="Shape 491"/>
          <p:cNvSpPr/>
          <p:nvPr/>
        </p:nvSpPr>
        <p:spPr>
          <a:xfrm rot="10800000">
            <a:off x="1456850" y="1653150"/>
            <a:ext cx="155100" cy="744000"/>
          </a:xfrm>
          <a:prstGeom prst="down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
        <p:nvSpPr>
          <p:cNvPr id="492" name="Shape 492"/>
          <p:cNvSpPr/>
          <p:nvPr/>
        </p:nvSpPr>
        <p:spPr>
          <a:xfrm>
            <a:off x="1859775" y="2612381"/>
            <a:ext cx="155100" cy="881700"/>
          </a:xfrm>
          <a:prstGeom prst="down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p>
        </p:txBody>
      </p:sp>
    </p:spTree>
  </p:cSld>
  <p:clrMapOvr>
    <a:masterClrMapping/>
  </p:clrMapOvr>
  <p:transition spd="slow">
    <p:cover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9"/>
                                        </p:tgtEl>
                                        <p:attrNameLst>
                                          <p:attrName>style.visibility</p:attrName>
                                        </p:attrNameLst>
                                      </p:cBhvr>
                                      <p:to>
                                        <p:strVal val="visible"/>
                                      </p:to>
                                    </p:set>
                                    <p:animEffect transition="in" filter="fade">
                                      <p:cBhvr>
                                        <p:cTn id="7" dur="1000"/>
                                        <p:tgtEl>
                                          <p:spTgt spid="48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86"/>
                                        </p:tgtEl>
                                        <p:attrNameLst>
                                          <p:attrName>style.visibility</p:attrName>
                                        </p:attrNameLst>
                                      </p:cBhvr>
                                      <p:to>
                                        <p:strVal val="visible"/>
                                      </p:to>
                                    </p:set>
                                    <p:anim calcmode="lin" valueType="num">
                                      <p:cBhvr additive="base">
                                        <p:cTn id="12" dur="1000"/>
                                        <p:tgtEl>
                                          <p:spTgt spid="486"/>
                                        </p:tgtEl>
                                        <p:attrNameLst>
                                          <p:attrName>ppt_y</p:attrName>
                                        </p:attrNameLst>
                                      </p:cBhvr>
                                      <p:tavLst>
                                        <p:tav tm="0" fmla="">
                                          <p:val>
                                            <p:strVal val="#ppt_y+1"/>
                                          </p:val>
                                        </p:tav>
                                        <p:tav tm="100000" fmla="">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488"/>
                                        </p:tgtEl>
                                        <p:attrNameLst>
                                          <p:attrName>style.visibility</p:attrName>
                                        </p:attrNameLst>
                                      </p:cBhvr>
                                      <p:to>
                                        <p:strVal val="visible"/>
                                      </p:to>
                                    </p:set>
                                    <p:animEffect transition="in" filter="fade">
                                      <p:cBhvr>
                                        <p:cTn id="15" dur="1000"/>
                                        <p:tgtEl>
                                          <p:spTgt spid="488"/>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1" fill="hold" nodeType="clickEffect">
                                  <p:stCondLst>
                                    <p:cond delay="0"/>
                                  </p:stCondLst>
                                  <p:childTnLst>
                                    <p:set>
                                      <p:cBhvr>
                                        <p:cTn id="19" dur="1" fill="hold">
                                          <p:stCondLst>
                                            <p:cond delay="0"/>
                                          </p:stCondLst>
                                        </p:cTn>
                                        <p:tgtEl>
                                          <p:spTgt spid="481"/>
                                        </p:tgtEl>
                                        <p:attrNameLst>
                                          <p:attrName>style.visibility</p:attrName>
                                        </p:attrNameLst>
                                      </p:cBhvr>
                                      <p:to>
                                        <p:strVal val="visible"/>
                                      </p:to>
                                    </p:set>
                                    <p:anim calcmode="lin" valueType="num">
                                      <p:cBhvr additive="base">
                                        <p:cTn id="20" dur="1000"/>
                                        <p:tgtEl>
                                          <p:spTgt spid="481"/>
                                        </p:tgtEl>
                                        <p:attrNameLst>
                                          <p:attrName>ppt_y</p:attrName>
                                        </p:attrNameLst>
                                      </p:cBhvr>
                                      <p:tavLst>
                                        <p:tav tm="0" fmla="">
                                          <p:val>
                                            <p:strVal val="#ppt_y-1"/>
                                          </p:val>
                                        </p:tav>
                                        <p:tav tm="100000" fmla="">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487"/>
                                        </p:tgtEl>
                                        <p:attrNameLst>
                                          <p:attrName>style.visibility</p:attrName>
                                        </p:attrNameLst>
                                      </p:cBhvr>
                                      <p:to>
                                        <p:strVal val="visible"/>
                                      </p:to>
                                    </p:set>
                                    <p:animEffect transition="in" filter="fade">
                                      <p:cBhvr>
                                        <p:cTn id="23" dur="1000"/>
                                        <p:tgtEl>
                                          <p:spTgt spid="487"/>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1" fill="hold" nodeType="clickEffect">
                                  <p:stCondLst>
                                    <p:cond delay="0"/>
                                  </p:stCondLst>
                                  <p:childTnLst>
                                    <p:set>
                                      <p:cBhvr>
                                        <p:cTn id="27" dur="1" fill="hold">
                                          <p:stCondLst>
                                            <p:cond delay="0"/>
                                          </p:stCondLst>
                                        </p:cTn>
                                        <p:tgtEl>
                                          <p:spTgt spid="480"/>
                                        </p:tgtEl>
                                        <p:attrNameLst>
                                          <p:attrName>style.visibility</p:attrName>
                                        </p:attrNameLst>
                                      </p:cBhvr>
                                      <p:to>
                                        <p:strVal val="visible"/>
                                      </p:to>
                                    </p:set>
                                    <p:anim calcmode="lin" valueType="num">
                                      <p:cBhvr additive="base">
                                        <p:cTn id="28" dur="1000"/>
                                        <p:tgtEl>
                                          <p:spTgt spid="480"/>
                                        </p:tgtEl>
                                        <p:attrNameLst>
                                          <p:attrName>ppt_y</p:attrName>
                                        </p:attrNameLst>
                                      </p:cBhvr>
                                      <p:tavLst>
                                        <p:tav tm="0" fmla="">
                                          <p:val>
                                            <p:strVal val="#ppt_y-1"/>
                                          </p:val>
                                        </p:tav>
                                        <p:tav tm="100000" fmla="">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490"/>
                                        </p:tgtEl>
                                        <p:attrNameLst>
                                          <p:attrName>style.visibility</p:attrName>
                                        </p:attrNameLst>
                                      </p:cBhvr>
                                      <p:to>
                                        <p:strVal val="visible"/>
                                      </p:to>
                                    </p:set>
                                    <p:animEffect transition="in" filter="blinds(horizontal)">
                                      <p:cBhvr>
                                        <p:cTn id="33" dur="500"/>
                                        <p:tgtEl>
                                          <p:spTgt spid="490"/>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491"/>
                                        </p:tgtEl>
                                        <p:attrNameLst>
                                          <p:attrName>style.visibility</p:attrName>
                                        </p:attrNameLst>
                                      </p:cBhvr>
                                      <p:to>
                                        <p:strVal val="visible"/>
                                      </p:to>
                                    </p:set>
                                    <p:animEffect transition="in" filter="blinds(horizontal)">
                                      <p:cBhvr>
                                        <p:cTn id="36" dur="500"/>
                                        <p:tgtEl>
                                          <p:spTgt spid="491"/>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492"/>
                                        </p:tgtEl>
                                        <p:attrNameLst>
                                          <p:attrName>style.visibility</p:attrName>
                                        </p:attrNameLst>
                                      </p:cBhvr>
                                      <p:to>
                                        <p:strVal val="visible"/>
                                      </p:to>
                                    </p:set>
                                    <p:animEffect transition="in" filter="blinds(horizontal)">
                                      <p:cBhvr>
                                        <p:cTn id="39" dur="500"/>
                                        <p:tgtEl>
                                          <p:spTgt spid="4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spid="490" grpId="0"/>
      <p:bldP spid="491" grpId="0" animBg="1"/>
      <p:bldP spid="492" grpId="0" animBg="1"/>
      <p:bldP spid="490" grpId="2"/>
      <p:bldP spid="491" grpId="2" animBg="1"/>
      <p:bldP spid="492" grpId="2"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496" name="Shape 496"/>
        <p:cNvGrpSpPr/>
        <p:nvPr/>
      </p:nvGrpSpPr>
      <p:grpSpPr>
        <a:xfrm>
          <a:off x="0" y="0"/>
          <a:ext cx="0" cy="0"/>
          <a:chOff x="0" y="0"/>
          <a:chExt cx="0" cy="0"/>
        </a:xfrm>
      </p:grpSpPr>
      <p:pic>
        <p:nvPicPr>
          <p:cNvPr id="497" name="Shape 497"/>
          <p:cNvPicPr preferRelativeResize="0"/>
          <p:nvPr/>
        </p:nvPicPr>
        <p:blipFill>
          <a:blip r:embed="rId1"/>
          <a:stretch>
            <a:fillRect/>
          </a:stretch>
        </p:blipFill>
        <p:spPr>
          <a:xfrm>
            <a:off x="104975" y="367400"/>
            <a:ext cx="8935524" cy="4696649"/>
          </a:xfrm>
          <a:prstGeom prst="rect">
            <a:avLst/>
          </a:prstGeom>
          <a:noFill/>
          <a:ln>
            <a:noFill/>
          </a:ln>
        </p:spPr>
      </p:pic>
      <p:sp>
        <p:nvSpPr>
          <p:cNvPr id="498" name="Shape 498"/>
          <p:cNvSpPr txBox="1"/>
          <p:nvPr/>
        </p:nvSpPr>
        <p:spPr>
          <a:xfrm>
            <a:off x="301775" y="0"/>
            <a:ext cx="3424800" cy="223200"/>
          </a:xfrm>
          <a:prstGeom prst="rect">
            <a:avLst/>
          </a:prstGeom>
          <a:noFill/>
          <a:ln>
            <a:noFill/>
          </a:ln>
        </p:spPr>
        <p:txBody>
          <a:bodyPr lIns="91425" tIns="91425" rIns="91425" bIns="91425" anchor="t" anchorCtr="0">
            <a:noAutofit/>
          </a:bodyPr>
          <a:lstStyle/>
          <a:p>
            <a:pPr lvl="0" rtl="0">
              <a:spcBef>
                <a:spcPts val="0"/>
              </a:spcBef>
              <a:buNone/>
            </a:pPr>
            <a:r>
              <a:rPr lang="en-GB" sz="1800" b="1">
                <a:solidFill>
                  <a:srgbClr val="5E85B9"/>
                </a:solidFill>
                <a:latin typeface="Muli" panose="00000500000000000000"/>
                <a:ea typeface="Muli" panose="00000500000000000000"/>
                <a:cs typeface="Muli" panose="00000500000000000000"/>
                <a:sym typeface="Muli" panose="00000500000000000000"/>
              </a:rPr>
              <a:t>Open Market Operation</a:t>
            </a:r>
            <a:endParaRPr lang="en-GB" sz="1800" b="1">
              <a:solidFill>
                <a:srgbClr val="5E85B9"/>
              </a:solidFill>
              <a:latin typeface="Muli" panose="00000500000000000000"/>
              <a:ea typeface="Muli" panose="00000500000000000000"/>
              <a:cs typeface="Muli" panose="00000500000000000000"/>
              <a:sym typeface="Muli" panose="00000500000000000000"/>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497"/>
                                        </p:tgtEl>
                                        <p:attrNameLst>
                                          <p:attrName>style.visibility</p:attrName>
                                        </p:attrNameLst>
                                      </p:cBhvr>
                                      <p:to>
                                        <p:strVal val="visible"/>
                                      </p:to>
                                    </p:set>
                                    <p:anim calcmode="lin" valueType="num">
                                      <p:cBhvr>
                                        <p:cTn id="7" dur="1000" fill="hold"/>
                                        <p:tgtEl>
                                          <p:spTgt spid="497"/>
                                        </p:tgtEl>
                                        <p:attrNameLst>
                                          <p:attrName>ppt_x</p:attrName>
                                        </p:attrNameLst>
                                      </p:cBhvr>
                                      <p:tavLst>
                                        <p:tav tm="0">
                                          <p:val>
                                            <p:strVal val="#ppt_x-.2"/>
                                          </p:val>
                                        </p:tav>
                                        <p:tav tm="100000">
                                          <p:val>
                                            <p:strVal val="#ppt_x"/>
                                          </p:val>
                                        </p:tav>
                                      </p:tavLst>
                                    </p:anim>
                                    <p:anim calcmode="lin" valueType="num">
                                      <p:cBhvr>
                                        <p:cTn id="8" dur="1000" fill="hold"/>
                                        <p:tgtEl>
                                          <p:spTgt spid="497"/>
                                        </p:tgtEl>
                                        <p:attrNameLst>
                                          <p:attrName>ppt_y</p:attrName>
                                        </p:attrNameLst>
                                      </p:cBhvr>
                                      <p:tavLst>
                                        <p:tav tm="0">
                                          <p:val>
                                            <p:strVal val="#ppt_y"/>
                                          </p:val>
                                        </p:tav>
                                        <p:tav tm="100000">
                                          <p:val>
                                            <p:strVal val="#ppt_y"/>
                                          </p:val>
                                        </p:tav>
                                      </p:tavLst>
                                    </p:anim>
                                    <p:animEffect transition="in" filter="wipe(right)" prLst="gradientSize: 0.1">
                                      <p:cBhvr>
                                        <p:cTn id="9" dur="1000"/>
                                        <p:tgtEl>
                                          <p:spTgt spid="4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72" name="Shape 172"/>
        <p:cNvGrpSpPr/>
        <p:nvPr/>
      </p:nvGrpSpPr>
      <p:grpSpPr>
        <a:xfrm>
          <a:off x="0" y="0"/>
          <a:ext cx="0" cy="0"/>
          <a:chOff x="0" y="0"/>
          <a:chExt cx="0" cy="0"/>
        </a:xfrm>
      </p:grpSpPr>
      <p:grpSp>
        <p:nvGrpSpPr>
          <p:cNvPr id="173" name="Shape 173"/>
          <p:cNvGrpSpPr/>
          <p:nvPr/>
        </p:nvGrpSpPr>
        <p:grpSpPr>
          <a:xfrm rot="5400000">
            <a:off x="8438520" y="316087"/>
            <a:ext cx="371494" cy="461924"/>
            <a:chOff x="0" y="46600"/>
            <a:chExt cx="3121800" cy="5004600"/>
          </a:xfrm>
        </p:grpSpPr>
        <p:sp>
          <p:nvSpPr>
            <p:cNvPr id="174" name="Shape 174"/>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175" name="Shape 175"/>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76" name="Shape 176"/>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177" name="Shape 177"/>
          <p:cNvSpPr txBox="1"/>
          <p:nvPr/>
        </p:nvSpPr>
        <p:spPr>
          <a:xfrm>
            <a:off x="472350" y="205950"/>
            <a:ext cx="2860500" cy="682200"/>
          </a:xfrm>
          <a:prstGeom prst="rect">
            <a:avLst/>
          </a:prstGeom>
          <a:noFill/>
          <a:ln>
            <a:noFill/>
          </a:ln>
        </p:spPr>
        <p:txBody>
          <a:bodyPr lIns="91425" tIns="91425" rIns="91425" bIns="91425" anchor="t" anchorCtr="0">
            <a:noAutofit/>
          </a:bodyPr>
          <a:lstStyle/>
          <a:p>
            <a:pPr lvl="0">
              <a:spcBef>
                <a:spcPts val="0"/>
              </a:spcBef>
              <a:buNone/>
            </a:pPr>
            <a:r>
              <a:rPr lang="en-GB" sz="4800">
                <a:solidFill>
                  <a:srgbClr val="5E85B9"/>
                </a:solidFill>
              </a:rPr>
              <a:t>Contents</a:t>
            </a:r>
            <a:endParaRPr lang="en-GB" sz="4800">
              <a:solidFill>
                <a:srgbClr val="5E85B9"/>
              </a:solidFill>
            </a:endParaRPr>
          </a:p>
        </p:txBody>
      </p:sp>
      <p:grpSp>
        <p:nvGrpSpPr>
          <p:cNvPr id="178" name="Shape 178"/>
          <p:cNvGrpSpPr/>
          <p:nvPr/>
        </p:nvGrpSpPr>
        <p:grpSpPr>
          <a:xfrm>
            <a:off x="5086895" y="1010322"/>
            <a:ext cx="239442" cy="297773"/>
            <a:chOff x="0" y="46600"/>
            <a:chExt cx="3121800" cy="5004600"/>
          </a:xfrm>
        </p:grpSpPr>
        <p:sp>
          <p:nvSpPr>
            <p:cNvPr id="179" name="Shape 179"/>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180" name="Shape 180"/>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81" name="Shape 181"/>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182" name="Shape 182"/>
          <p:cNvSpPr txBox="1"/>
          <p:nvPr/>
        </p:nvSpPr>
        <p:spPr>
          <a:xfrm>
            <a:off x="5505596" y="1050912"/>
            <a:ext cx="3030000" cy="525600"/>
          </a:xfrm>
          <a:prstGeom prst="rect">
            <a:avLst/>
          </a:prstGeom>
          <a:noFill/>
          <a:ln>
            <a:noFill/>
          </a:ln>
        </p:spPr>
        <p:txBody>
          <a:bodyPr lIns="91425" tIns="91425" rIns="91425" bIns="91425" anchor="ctr" anchorCtr="0">
            <a:noAutofit/>
          </a:bodyPr>
          <a:lstStyle/>
          <a:p>
            <a:pPr lvl="0" rtl="0">
              <a:spcBef>
                <a:spcPts val="0"/>
              </a:spcBef>
              <a:buNone/>
            </a:pPr>
            <a:r>
              <a:rPr lang="en-GB" sz="2400">
                <a:solidFill>
                  <a:srgbClr val="434343"/>
                </a:solidFill>
                <a:latin typeface="Muli" panose="00000500000000000000"/>
                <a:ea typeface="Muli" panose="00000500000000000000"/>
                <a:cs typeface="Muli" panose="00000500000000000000"/>
                <a:sym typeface="Muli" panose="00000500000000000000"/>
              </a:rPr>
              <a:t>What is monetary policy</a:t>
            </a:r>
            <a:r>
              <a:rPr lang="en-GB" sz="3000">
                <a:solidFill>
                  <a:srgbClr val="434343"/>
                </a:solidFill>
                <a:latin typeface="Muli" panose="00000500000000000000"/>
                <a:ea typeface="Muli" panose="00000500000000000000"/>
                <a:cs typeface="Muli" panose="00000500000000000000"/>
                <a:sym typeface="Muli" panose="00000500000000000000"/>
              </a:rPr>
              <a:t> </a:t>
            </a:r>
            <a:r>
              <a:rPr lang="en-GB" sz="2400">
                <a:solidFill>
                  <a:srgbClr val="434343"/>
                </a:solidFill>
                <a:latin typeface="Muli" panose="00000500000000000000"/>
                <a:ea typeface="Muli" panose="00000500000000000000"/>
                <a:cs typeface="Muli" panose="00000500000000000000"/>
                <a:sym typeface="Muli" panose="00000500000000000000"/>
              </a:rPr>
              <a:t>?</a:t>
            </a:r>
            <a:endParaRPr lang="en-GB" sz="2400">
              <a:solidFill>
                <a:srgbClr val="434343"/>
              </a:solidFill>
              <a:latin typeface="Muli" panose="00000500000000000000"/>
              <a:ea typeface="Muli" panose="00000500000000000000"/>
              <a:cs typeface="Muli" panose="00000500000000000000"/>
              <a:sym typeface="Muli" panose="00000500000000000000"/>
            </a:endParaRPr>
          </a:p>
        </p:txBody>
      </p:sp>
      <p:sp>
        <p:nvSpPr>
          <p:cNvPr id="183" name="Shape 183"/>
          <p:cNvSpPr txBox="1"/>
          <p:nvPr/>
        </p:nvSpPr>
        <p:spPr>
          <a:xfrm>
            <a:off x="5505596" y="1801689"/>
            <a:ext cx="3030000" cy="419700"/>
          </a:xfrm>
          <a:prstGeom prst="rect">
            <a:avLst/>
          </a:prstGeom>
          <a:noFill/>
          <a:ln>
            <a:noFill/>
          </a:ln>
        </p:spPr>
        <p:txBody>
          <a:bodyPr lIns="91425" tIns="91425" rIns="91425" bIns="91425" anchor="ctr" anchorCtr="0">
            <a:noAutofit/>
          </a:bodyPr>
          <a:lstStyle/>
          <a:p>
            <a:pPr lvl="0" rtl="0">
              <a:spcBef>
                <a:spcPts val="0"/>
              </a:spcBef>
              <a:buNone/>
            </a:pPr>
            <a:r>
              <a:rPr lang="en-GB" sz="2400">
                <a:solidFill>
                  <a:srgbClr val="434343"/>
                </a:solidFill>
                <a:latin typeface="Muli" panose="00000500000000000000"/>
                <a:ea typeface="Muli" panose="00000500000000000000"/>
                <a:cs typeface="Muli" panose="00000500000000000000"/>
                <a:sym typeface="Muli" panose="00000500000000000000"/>
              </a:rPr>
              <a:t>Why Monetary Policy?</a:t>
            </a:r>
            <a:endParaRPr lang="en-GB" sz="2400">
              <a:solidFill>
                <a:srgbClr val="434343"/>
              </a:solidFill>
              <a:latin typeface="Muli" panose="00000500000000000000"/>
              <a:ea typeface="Muli" panose="00000500000000000000"/>
              <a:cs typeface="Muli" panose="00000500000000000000"/>
              <a:sym typeface="Muli" panose="00000500000000000000"/>
            </a:endParaRPr>
          </a:p>
        </p:txBody>
      </p:sp>
      <p:sp>
        <p:nvSpPr>
          <p:cNvPr id="184" name="Shape 184"/>
          <p:cNvSpPr txBox="1"/>
          <p:nvPr/>
        </p:nvSpPr>
        <p:spPr>
          <a:xfrm>
            <a:off x="5505596" y="2512947"/>
            <a:ext cx="3030000" cy="398700"/>
          </a:xfrm>
          <a:prstGeom prst="rect">
            <a:avLst/>
          </a:prstGeom>
          <a:noFill/>
          <a:ln>
            <a:noFill/>
          </a:ln>
        </p:spPr>
        <p:txBody>
          <a:bodyPr lIns="91425" tIns="91425" rIns="91425" bIns="91425" anchor="ctr" anchorCtr="0">
            <a:noAutofit/>
          </a:bodyPr>
          <a:lstStyle/>
          <a:p>
            <a:pPr lvl="0" rtl="0">
              <a:spcBef>
                <a:spcPts val="0"/>
              </a:spcBef>
              <a:buClr>
                <a:schemeClr val="dk1"/>
              </a:buClr>
              <a:buSzPct val="46000"/>
              <a:buFont typeface="Arial" panose="020B0604020202020204"/>
              <a:buNone/>
            </a:pPr>
            <a:r>
              <a:rPr lang="en-GB" sz="2400">
                <a:solidFill>
                  <a:srgbClr val="434343"/>
                </a:solidFill>
                <a:latin typeface="Muli" panose="00000500000000000000"/>
                <a:ea typeface="Muli" panose="00000500000000000000"/>
                <a:cs typeface="Muli" panose="00000500000000000000"/>
                <a:sym typeface="Muli" panose="00000500000000000000"/>
              </a:rPr>
              <a:t>Quantitative Tools</a:t>
            </a:r>
            <a:endParaRPr lang="en-GB" sz="2400">
              <a:solidFill>
                <a:srgbClr val="434343"/>
              </a:solidFill>
              <a:latin typeface="Muli" panose="00000500000000000000"/>
              <a:ea typeface="Muli" panose="00000500000000000000"/>
              <a:cs typeface="Muli" panose="00000500000000000000"/>
              <a:sym typeface="Muli" panose="00000500000000000000"/>
            </a:endParaRPr>
          </a:p>
        </p:txBody>
      </p:sp>
      <p:sp>
        <p:nvSpPr>
          <p:cNvPr id="185" name="Shape 185"/>
          <p:cNvSpPr txBox="1"/>
          <p:nvPr/>
        </p:nvSpPr>
        <p:spPr>
          <a:xfrm>
            <a:off x="5505596" y="4467655"/>
            <a:ext cx="3030000" cy="398700"/>
          </a:xfrm>
          <a:prstGeom prst="rect">
            <a:avLst/>
          </a:prstGeom>
          <a:noFill/>
          <a:ln>
            <a:noFill/>
          </a:ln>
        </p:spPr>
        <p:txBody>
          <a:bodyPr lIns="91425" tIns="91425" rIns="91425" bIns="91425" anchor="ctr" anchorCtr="0">
            <a:noAutofit/>
          </a:bodyPr>
          <a:lstStyle/>
          <a:p>
            <a:pPr lvl="0" rtl="0">
              <a:spcBef>
                <a:spcPts val="0"/>
              </a:spcBef>
              <a:buNone/>
            </a:pPr>
            <a:r>
              <a:rPr lang="en-GB" sz="2400">
                <a:solidFill>
                  <a:srgbClr val="434343"/>
                </a:solidFill>
                <a:latin typeface="Muli" panose="00000500000000000000"/>
                <a:ea typeface="Muli" panose="00000500000000000000"/>
                <a:cs typeface="Muli" panose="00000500000000000000"/>
                <a:sym typeface="Muli" panose="00000500000000000000"/>
              </a:rPr>
              <a:t>Impact of Tools</a:t>
            </a:r>
            <a:endParaRPr lang="en-GB" sz="2400">
              <a:solidFill>
                <a:srgbClr val="434343"/>
              </a:solidFill>
              <a:latin typeface="Muli" panose="00000500000000000000"/>
              <a:ea typeface="Muli" panose="00000500000000000000"/>
              <a:cs typeface="Muli" panose="00000500000000000000"/>
              <a:sym typeface="Muli" panose="00000500000000000000"/>
            </a:endParaRPr>
          </a:p>
        </p:txBody>
      </p:sp>
      <p:sp>
        <p:nvSpPr>
          <p:cNvPr id="186" name="Shape 186"/>
          <p:cNvSpPr txBox="1"/>
          <p:nvPr/>
        </p:nvSpPr>
        <p:spPr>
          <a:xfrm>
            <a:off x="5505596" y="3564648"/>
            <a:ext cx="3030000" cy="398700"/>
          </a:xfrm>
          <a:prstGeom prst="rect">
            <a:avLst/>
          </a:prstGeom>
          <a:noFill/>
          <a:ln>
            <a:noFill/>
          </a:ln>
        </p:spPr>
        <p:txBody>
          <a:bodyPr lIns="91425" tIns="91425" rIns="91425" bIns="91425" anchor="ctr" anchorCtr="0">
            <a:noAutofit/>
          </a:bodyPr>
          <a:lstStyle/>
          <a:p>
            <a:pPr lvl="0" rtl="0">
              <a:spcBef>
                <a:spcPts val="0"/>
              </a:spcBef>
              <a:buNone/>
            </a:pPr>
            <a:endParaRPr sz="3000">
              <a:solidFill>
                <a:srgbClr val="434343"/>
              </a:solidFill>
              <a:latin typeface="Muli" panose="00000500000000000000"/>
              <a:ea typeface="Muli" panose="00000500000000000000"/>
              <a:cs typeface="Muli" panose="00000500000000000000"/>
              <a:sym typeface="Muli" panose="00000500000000000000"/>
            </a:endParaRPr>
          </a:p>
        </p:txBody>
      </p:sp>
      <p:grpSp>
        <p:nvGrpSpPr>
          <p:cNvPr id="187" name="Shape 187"/>
          <p:cNvGrpSpPr/>
          <p:nvPr/>
        </p:nvGrpSpPr>
        <p:grpSpPr>
          <a:xfrm>
            <a:off x="5086895" y="1835037"/>
            <a:ext cx="239442" cy="297773"/>
            <a:chOff x="0" y="46600"/>
            <a:chExt cx="3121800" cy="5004600"/>
          </a:xfrm>
        </p:grpSpPr>
        <p:sp>
          <p:nvSpPr>
            <p:cNvPr id="188" name="Shape 188"/>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189" name="Shape 189"/>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90" name="Shape 190"/>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191" name="Shape 191"/>
          <p:cNvGrpSpPr/>
          <p:nvPr/>
        </p:nvGrpSpPr>
        <p:grpSpPr>
          <a:xfrm>
            <a:off x="5086895" y="2512951"/>
            <a:ext cx="239442" cy="297773"/>
            <a:chOff x="0" y="46600"/>
            <a:chExt cx="3121800" cy="5004600"/>
          </a:xfrm>
        </p:grpSpPr>
        <p:sp>
          <p:nvSpPr>
            <p:cNvPr id="192" name="Shape 192"/>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193" name="Shape 193"/>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94" name="Shape 194"/>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195" name="Shape 195"/>
          <p:cNvGrpSpPr/>
          <p:nvPr/>
        </p:nvGrpSpPr>
        <p:grpSpPr>
          <a:xfrm>
            <a:off x="5086895" y="4527189"/>
            <a:ext cx="239442" cy="297773"/>
            <a:chOff x="0" y="46600"/>
            <a:chExt cx="3121800" cy="5004600"/>
          </a:xfrm>
        </p:grpSpPr>
        <p:sp>
          <p:nvSpPr>
            <p:cNvPr id="196" name="Shape 196"/>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197" name="Shape 197"/>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198" name="Shape 198"/>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199" name="Shape 199"/>
          <p:cNvSpPr txBox="1"/>
          <p:nvPr/>
        </p:nvSpPr>
        <p:spPr>
          <a:xfrm>
            <a:off x="5588248" y="2911589"/>
            <a:ext cx="3555900" cy="1173600"/>
          </a:xfrm>
          <a:prstGeom prst="rect">
            <a:avLst/>
          </a:prstGeom>
          <a:noFill/>
          <a:ln>
            <a:noFill/>
          </a:ln>
        </p:spPr>
        <p:txBody>
          <a:bodyPr lIns="91425" tIns="91425" rIns="91425" bIns="91425" anchor="t" anchorCtr="0">
            <a:noAutofit/>
          </a:bodyPr>
          <a:lstStyle/>
          <a:p>
            <a:pPr lvl="0" rtl="0">
              <a:spcBef>
                <a:spcPts val="0"/>
              </a:spcBef>
              <a:buNone/>
            </a:pPr>
            <a:r>
              <a:rPr lang="en-GB" sz="1800"/>
              <a:t>CRR   </a:t>
            </a:r>
            <a:endParaRPr lang="en-GB" sz="1800"/>
          </a:p>
          <a:p>
            <a:pPr lvl="0" rtl="0">
              <a:spcBef>
                <a:spcPts val="0"/>
              </a:spcBef>
              <a:buNone/>
            </a:pPr>
            <a:r>
              <a:rPr lang="en-GB" sz="1800"/>
              <a:t>SLR</a:t>
            </a:r>
            <a:endParaRPr lang="en-GB" sz="1800"/>
          </a:p>
          <a:p>
            <a:pPr lvl="0" rtl="0">
              <a:lnSpc>
                <a:spcPct val="115000"/>
              </a:lnSpc>
              <a:spcBef>
                <a:spcPts val="0"/>
              </a:spcBef>
              <a:buNone/>
            </a:pPr>
            <a:r>
              <a:rPr lang="en-GB" sz="1800"/>
              <a:t>Repo Rate</a:t>
            </a:r>
            <a:endParaRPr lang="en-GB" sz="1800"/>
          </a:p>
          <a:p>
            <a:pPr lvl="0" rtl="0">
              <a:lnSpc>
                <a:spcPct val="100000"/>
              </a:lnSpc>
              <a:spcBef>
                <a:spcPts val="0"/>
              </a:spcBef>
              <a:buNone/>
            </a:pPr>
            <a:r>
              <a:rPr lang="en-GB" sz="1800"/>
              <a:t>Reverse Repo Rate            </a:t>
            </a:r>
            <a:endParaRPr lang="en-GB" sz="1800"/>
          </a:p>
          <a:p>
            <a:pPr lvl="0" rtl="0">
              <a:spcBef>
                <a:spcPts val="0"/>
              </a:spcBef>
              <a:buNone/>
            </a:pPr>
            <a:r>
              <a:rPr lang="en-GB" sz="1800"/>
              <a:t>OMO</a:t>
            </a:r>
            <a:endParaRPr lang="en-GB" sz="1800"/>
          </a:p>
        </p:txBody>
      </p:sp>
      <p:grpSp>
        <p:nvGrpSpPr>
          <p:cNvPr id="200" name="Shape 200"/>
          <p:cNvGrpSpPr/>
          <p:nvPr/>
        </p:nvGrpSpPr>
        <p:grpSpPr>
          <a:xfrm>
            <a:off x="5343216" y="2981039"/>
            <a:ext cx="162333" cy="198682"/>
            <a:chOff x="0" y="46600"/>
            <a:chExt cx="3121800" cy="5004600"/>
          </a:xfrm>
        </p:grpSpPr>
        <p:sp>
          <p:nvSpPr>
            <p:cNvPr id="201" name="Shape 201"/>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02" name="Shape 202"/>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03" name="Shape 203"/>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204" name="Shape 204"/>
          <p:cNvGrpSpPr/>
          <p:nvPr/>
        </p:nvGrpSpPr>
        <p:grpSpPr>
          <a:xfrm>
            <a:off x="5343216" y="3510076"/>
            <a:ext cx="162333" cy="198682"/>
            <a:chOff x="0" y="46600"/>
            <a:chExt cx="3121800" cy="5004600"/>
          </a:xfrm>
        </p:grpSpPr>
        <p:sp>
          <p:nvSpPr>
            <p:cNvPr id="205" name="Shape 205"/>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06" name="Shape 206"/>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07" name="Shape 207"/>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208" name="Shape 208"/>
          <p:cNvGrpSpPr/>
          <p:nvPr/>
        </p:nvGrpSpPr>
        <p:grpSpPr>
          <a:xfrm>
            <a:off x="5326423" y="3255542"/>
            <a:ext cx="162333" cy="198682"/>
            <a:chOff x="0" y="46600"/>
            <a:chExt cx="3121800" cy="5004600"/>
          </a:xfrm>
        </p:grpSpPr>
        <p:sp>
          <p:nvSpPr>
            <p:cNvPr id="209" name="Shape 209"/>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10" name="Shape 210"/>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11" name="Shape 211"/>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212" name="Shape 212"/>
          <p:cNvGrpSpPr/>
          <p:nvPr/>
        </p:nvGrpSpPr>
        <p:grpSpPr>
          <a:xfrm>
            <a:off x="5343216" y="3764611"/>
            <a:ext cx="162333" cy="198682"/>
            <a:chOff x="0" y="46600"/>
            <a:chExt cx="3121800" cy="5004600"/>
          </a:xfrm>
        </p:grpSpPr>
        <p:sp>
          <p:nvSpPr>
            <p:cNvPr id="213" name="Shape 213"/>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14" name="Shape 214"/>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15" name="Shape 215"/>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216" name="Shape 216"/>
          <p:cNvGrpSpPr/>
          <p:nvPr/>
        </p:nvGrpSpPr>
        <p:grpSpPr>
          <a:xfrm>
            <a:off x="5343216" y="4019134"/>
            <a:ext cx="162333" cy="198682"/>
            <a:chOff x="0" y="46600"/>
            <a:chExt cx="3121800" cy="5004600"/>
          </a:xfrm>
        </p:grpSpPr>
        <p:sp>
          <p:nvSpPr>
            <p:cNvPr id="217" name="Shape 217"/>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18" name="Shape 218"/>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19" name="Shape 219"/>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pic>
        <p:nvPicPr>
          <p:cNvPr id="220" name="Shape 220" descr="GettyImages-77381813-585d93e23df78ce2c3238a03.jpg"/>
          <p:cNvPicPr preferRelativeResize="0"/>
          <p:nvPr/>
        </p:nvPicPr>
        <p:blipFill>
          <a:blip r:embed="rId1"/>
          <a:stretch>
            <a:fillRect/>
          </a:stretch>
        </p:blipFill>
        <p:spPr>
          <a:xfrm>
            <a:off x="370524" y="952849"/>
            <a:ext cx="4114300" cy="4114300"/>
          </a:xfrm>
          <a:prstGeom prst="rect">
            <a:avLst/>
          </a:prstGeom>
          <a:noFill/>
          <a:ln>
            <a:noFill/>
          </a:ln>
        </p:spPr>
      </p:pic>
    </p:spTree>
  </p:cSld>
  <p:clrMapOvr>
    <a:masterClrMapping/>
  </p:clrMapOvr>
  <p:transition spd="slow">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0"/>
                                        </p:tgtEl>
                                        <p:attrNameLst>
                                          <p:attrName>style.visibility</p:attrName>
                                        </p:attrNameLst>
                                      </p:cBhvr>
                                      <p:to>
                                        <p:strVal val="visible"/>
                                      </p:to>
                                    </p:set>
                                    <p:animEffect transition="in" filter="fade">
                                      <p:cBhvr>
                                        <p:cTn id="7" dur="1000"/>
                                        <p:tgtEl>
                                          <p:spTgt spid="2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8"/>
                                        </p:tgtEl>
                                        <p:attrNameLst>
                                          <p:attrName>style.visibility</p:attrName>
                                        </p:attrNameLst>
                                      </p:cBhvr>
                                      <p:to>
                                        <p:strVal val="visible"/>
                                      </p:to>
                                    </p:set>
                                    <p:animEffect transition="in" filter="fade">
                                      <p:cBhvr>
                                        <p:cTn id="12" dur="1000"/>
                                        <p:tgtEl>
                                          <p:spTgt spid="178"/>
                                        </p:tgtEl>
                                      </p:cBhvr>
                                    </p:animEffect>
                                  </p:childTnLst>
                                </p:cTn>
                              </p:par>
                              <p:par>
                                <p:cTn id="13" presetID="10" presetClass="entr" presetSubtype="0" fill="hold" nodeType="withEffect">
                                  <p:stCondLst>
                                    <p:cond delay="0"/>
                                  </p:stCondLst>
                                  <p:childTnLst>
                                    <p:set>
                                      <p:cBhvr>
                                        <p:cTn id="14" dur="1" fill="hold">
                                          <p:stCondLst>
                                            <p:cond delay="0"/>
                                          </p:stCondLst>
                                        </p:cTn>
                                        <p:tgtEl>
                                          <p:spTgt spid="182"/>
                                        </p:tgtEl>
                                        <p:attrNameLst>
                                          <p:attrName>style.visibility</p:attrName>
                                        </p:attrNameLst>
                                      </p:cBhvr>
                                      <p:to>
                                        <p:strVal val="visible"/>
                                      </p:to>
                                    </p:set>
                                    <p:animEffect transition="in" filter="fade">
                                      <p:cBhvr>
                                        <p:cTn id="15" dur="1000"/>
                                        <p:tgtEl>
                                          <p:spTgt spid="182"/>
                                        </p:tgtEl>
                                      </p:cBhvr>
                                    </p:animEffect>
                                  </p:childTnLst>
                                </p:cTn>
                              </p:par>
                              <p:par>
                                <p:cTn id="16" presetID="10" presetClass="entr" presetSubtype="0" fill="hold" nodeType="withEffect">
                                  <p:stCondLst>
                                    <p:cond delay="0"/>
                                  </p:stCondLst>
                                  <p:childTnLst>
                                    <p:set>
                                      <p:cBhvr>
                                        <p:cTn id="17" dur="1" fill="hold">
                                          <p:stCondLst>
                                            <p:cond delay="0"/>
                                          </p:stCondLst>
                                        </p:cTn>
                                        <p:tgtEl>
                                          <p:spTgt spid="183"/>
                                        </p:tgtEl>
                                        <p:attrNameLst>
                                          <p:attrName>style.visibility</p:attrName>
                                        </p:attrNameLst>
                                      </p:cBhvr>
                                      <p:to>
                                        <p:strVal val="visible"/>
                                      </p:to>
                                    </p:set>
                                    <p:animEffect transition="in" filter="fade">
                                      <p:cBhvr>
                                        <p:cTn id="18" dur="1000"/>
                                        <p:tgtEl>
                                          <p:spTgt spid="183"/>
                                        </p:tgtEl>
                                      </p:cBhvr>
                                    </p:animEffect>
                                  </p:childTnLst>
                                </p:cTn>
                              </p:par>
                              <p:par>
                                <p:cTn id="19" presetID="10" presetClass="entr" presetSubtype="0" fill="hold" nodeType="withEffect">
                                  <p:stCondLst>
                                    <p:cond delay="0"/>
                                  </p:stCondLst>
                                  <p:childTnLst>
                                    <p:set>
                                      <p:cBhvr>
                                        <p:cTn id="20" dur="1" fill="hold">
                                          <p:stCondLst>
                                            <p:cond delay="0"/>
                                          </p:stCondLst>
                                        </p:cTn>
                                        <p:tgtEl>
                                          <p:spTgt spid="184"/>
                                        </p:tgtEl>
                                        <p:attrNameLst>
                                          <p:attrName>style.visibility</p:attrName>
                                        </p:attrNameLst>
                                      </p:cBhvr>
                                      <p:to>
                                        <p:strVal val="visible"/>
                                      </p:to>
                                    </p:set>
                                    <p:animEffect transition="in" filter="fade">
                                      <p:cBhvr>
                                        <p:cTn id="21" dur="1000"/>
                                        <p:tgtEl>
                                          <p:spTgt spid="184"/>
                                        </p:tgtEl>
                                      </p:cBhvr>
                                    </p:animEffect>
                                  </p:childTnLst>
                                </p:cTn>
                              </p:par>
                              <p:par>
                                <p:cTn id="22" presetID="10" presetClass="entr" presetSubtype="0" fill="hold" nodeType="withEffect">
                                  <p:stCondLst>
                                    <p:cond delay="0"/>
                                  </p:stCondLst>
                                  <p:childTnLst>
                                    <p:set>
                                      <p:cBhvr>
                                        <p:cTn id="23" dur="1" fill="hold">
                                          <p:stCondLst>
                                            <p:cond delay="0"/>
                                          </p:stCondLst>
                                        </p:cTn>
                                        <p:tgtEl>
                                          <p:spTgt spid="185"/>
                                        </p:tgtEl>
                                        <p:attrNameLst>
                                          <p:attrName>style.visibility</p:attrName>
                                        </p:attrNameLst>
                                      </p:cBhvr>
                                      <p:to>
                                        <p:strVal val="visible"/>
                                      </p:to>
                                    </p:set>
                                    <p:animEffect transition="in" filter="fade">
                                      <p:cBhvr>
                                        <p:cTn id="24" dur="1000"/>
                                        <p:tgtEl>
                                          <p:spTgt spid="185"/>
                                        </p:tgtEl>
                                      </p:cBhvr>
                                    </p:animEffect>
                                  </p:childTnLst>
                                </p:cTn>
                              </p:par>
                              <p:par>
                                <p:cTn id="25" presetID="10" presetClass="entr" presetSubtype="0" fill="hold" nodeType="withEffect">
                                  <p:stCondLst>
                                    <p:cond delay="0"/>
                                  </p:stCondLst>
                                  <p:childTnLst>
                                    <p:set>
                                      <p:cBhvr>
                                        <p:cTn id="26" dur="1" fill="hold">
                                          <p:stCondLst>
                                            <p:cond delay="0"/>
                                          </p:stCondLst>
                                        </p:cTn>
                                        <p:tgtEl>
                                          <p:spTgt spid="186"/>
                                        </p:tgtEl>
                                        <p:attrNameLst>
                                          <p:attrName>style.visibility</p:attrName>
                                        </p:attrNameLst>
                                      </p:cBhvr>
                                      <p:to>
                                        <p:strVal val="visible"/>
                                      </p:to>
                                    </p:set>
                                    <p:animEffect transition="in" filter="fade">
                                      <p:cBhvr>
                                        <p:cTn id="27" dur="1000"/>
                                        <p:tgtEl>
                                          <p:spTgt spid="186"/>
                                        </p:tgtEl>
                                      </p:cBhvr>
                                    </p:animEffect>
                                  </p:childTnLst>
                                </p:cTn>
                              </p:par>
                              <p:par>
                                <p:cTn id="28" presetID="10" presetClass="entr" presetSubtype="0" fill="hold" nodeType="withEffect">
                                  <p:stCondLst>
                                    <p:cond delay="0"/>
                                  </p:stCondLst>
                                  <p:childTnLst>
                                    <p:set>
                                      <p:cBhvr>
                                        <p:cTn id="29" dur="1" fill="hold">
                                          <p:stCondLst>
                                            <p:cond delay="0"/>
                                          </p:stCondLst>
                                        </p:cTn>
                                        <p:tgtEl>
                                          <p:spTgt spid="187"/>
                                        </p:tgtEl>
                                        <p:attrNameLst>
                                          <p:attrName>style.visibility</p:attrName>
                                        </p:attrNameLst>
                                      </p:cBhvr>
                                      <p:to>
                                        <p:strVal val="visible"/>
                                      </p:to>
                                    </p:set>
                                    <p:animEffect transition="in" filter="fade">
                                      <p:cBhvr>
                                        <p:cTn id="30" dur="1000"/>
                                        <p:tgtEl>
                                          <p:spTgt spid="187"/>
                                        </p:tgtEl>
                                      </p:cBhvr>
                                    </p:animEffect>
                                  </p:childTnLst>
                                </p:cTn>
                              </p:par>
                              <p:par>
                                <p:cTn id="31" presetID="10" presetClass="entr" presetSubtype="0" fill="hold" nodeType="withEffect">
                                  <p:stCondLst>
                                    <p:cond delay="0"/>
                                  </p:stCondLst>
                                  <p:childTnLst>
                                    <p:set>
                                      <p:cBhvr>
                                        <p:cTn id="32" dur="1" fill="hold">
                                          <p:stCondLst>
                                            <p:cond delay="0"/>
                                          </p:stCondLst>
                                        </p:cTn>
                                        <p:tgtEl>
                                          <p:spTgt spid="191"/>
                                        </p:tgtEl>
                                        <p:attrNameLst>
                                          <p:attrName>style.visibility</p:attrName>
                                        </p:attrNameLst>
                                      </p:cBhvr>
                                      <p:to>
                                        <p:strVal val="visible"/>
                                      </p:to>
                                    </p:set>
                                    <p:animEffect transition="in" filter="fade">
                                      <p:cBhvr>
                                        <p:cTn id="33" dur="1000"/>
                                        <p:tgtEl>
                                          <p:spTgt spid="191"/>
                                        </p:tgtEl>
                                      </p:cBhvr>
                                    </p:animEffect>
                                  </p:childTnLst>
                                </p:cTn>
                              </p:par>
                              <p:par>
                                <p:cTn id="34" presetID="10" presetClass="entr" presetSubtype="0" fill="hold" nodeType="withEffect">
                                  <p:stCondLst>
                                    <p:cond delay="0"/>
                                  </p:stCondLst>
                                  <p:childTnLst>
                                    <p:set>
                                      <p:cBhvr>
                                        <p:cTn id="35" dur="1" fill="hold">
                                          <p:stCondLst>
                                            <p:cond delay="0"/>
                                          </p:stCondLst>
                                        </p:cTn>
                                        <p:tgtEl>
                                          <p:spTgt spid="195"/>
                                        </p:tgtEl>
                                        <p:attrNameLst>
                                          <p:attrName>style.visibility</p:attrName>
                                        </p:attrNameLst>
                                      </p:cBhvr>
                                      <p:to>
                                        <p:strVal val="visible"/>
                                      </p:to>
                                    </p:set>
                                    <p:animEffect transition="in" filter="fade">
                                      <p:cBhvr>
                                        <p:cTn id="36" dur="1000"/>
                                        <p:tgtEl>
                                          <p:spTgt spid="195"/>
                                        </p:tgtEl>
                                      </p:cBhvr>
                                    </p:animEffect>
                                  </p:childTnLst>
                                </p:cTn>
                              </p:par>
                              <p:par>
                                <p:cTn id="37" presetID="10" presetClass="entr" presetSubtype="0" fill="hold" nodeType="withEffect">
                                  <p:stCondLst>
                                    <p:cond delay="0"/>
                                  </p:stCondLst>
                                  <p:childTnLst>
                                    <p:set>
                                      <p:cBhvr>
                                        <p:cTn id="38" dur="1" fill="hold">
                                          <p:stCondLst>
                                            <p:cond delay="0"/>
                                          </p:stCondLst>
                                        </p:cTn>
                                        <p:tgtEl>
                                          <p:spTgt spid="199"/>
                                        </p:tgtEl>
                                        <p:attrNameLst>
                                          <p:attrName>style.visibility</p:attrName>
                                        </p:attrNameLst>
                                      </p:cBhvr>
                                      <p:to>
                                        <p:strVal val="visible"/>
                                      </p:to>
                                    </p:set>
                                    <p:animEffect transition="in" filter="fade">
                                      <p:cBhvr>
                                        <p:cTn id="39" dur="1000"/>
                                        <p:tgtEl>
                                          <p:spTgt spid="199"/>
                                        </p:tgtEl>
                                      </p:cBhvr>
                                    </p:animEffect>
                                  </p:childTnLst>
                                </p:cTn>
                              </p:par>
                              <p:par>
                                <p:cTn id="40" presetID="10" presetClass="entr" presetSubtype="0" fill="hold" nodeType="withEffect">
                                  <p:stCondLst>
                                    <p:cond delay="0"/>
                                  </p:stCondLst>
                                  <p:childTnLst>
                                    <p:set>
                                      <p:cBhvr>
                                        <p:cTn id="41" dur="1" fill="hold">
                                          <p:stCondLst>
                                            <p:cond delay="0"/>
                                          </p:stCondLst>
                                        </p:cTn>
                                        <p:tgtEl>
                                          <p:spTgt spid="200"/>
                                        </p:tgtEl>
                                        <p:attrNameLst>
                                          <p:attrName>style.visibility</p:attrName>
                                        </p:attrNameLst>
                                      </p:cBhvr>
                                      <p:to>
                                        <p:strVal val="visible"/>
                                      </p:to>
                                    </p:set>
                                    <p:animEffect transition="in" filter="fade">
                                      <p:cBhvr>
                                        <p:cTn id="42" dur="1000"/>
                                        <p:tgtEl>
                                          <p:spTgt spid="200"/>
                                        </p:tgtEl>
                                      </p:cBhvr>
                                    </p:animEffect>
                                  </p:childTnLst>
                                </p:cTn>
                              </p:par>
                              <p:par>
                                <p:cTn id="43" presetID="10" presetClass="entr" presetSubtype="0" fill="hold" nodeType="withEffect">
                                  <p:stCondLst>
                                    <p:cond delay="0"/>
                                  </p:stCondLst>
                                  <p:childTnLst>
                                    <p:set>
                                      <p:cBhvr>
                                        <p:cTn id="44" dur="1" fill="hold">
                                          <p:stCondLst>
                                            <p:cond delay="0"/>
                                          </p:stCondLst>
                                        </p:cTn>
                                        <p:tgtEl>
                                          <p:spTgt spid="204"/>
                                        </p:tgtEl>
                                        <p:attrNameLst>
                                          <p:attrName>style.visibility</p:attrName>
                                        </p:attrNameLst>
                                      </p:cBhvr>
                                      <p:to>
                                        <p:strVal val="visible"/>
                                      </p:to>
                                    </p:set>
                                    <p:animEffect transition="in" filter="fade">
                                      <p:cBhvr>
                                        <p:cTn id="45" dur="1000"/>
                                        <p:tgtEl>
                                          <p:spTgt spid="204"/>
                                        </p:tgtEl>
                                      </p:cBhvr>
                                    </p:animEffect>
                                  </p:childTnLst>
                                </p:cTn>
                              </p:par>
                              <p:par>
                                <p:cTn id="46" presetID="10" presetClass="entr" presetSubtype="0" fill="hold" nodeType="withEffect">
                                  <p:stCondLst>
                                    <p:cond delay="0"/>
                                  </p:stCondLst>
                                  <p:childTnLst>
                                    <p:set>
                                      <p:cBhvr>
                                        <p:cTn id="47" dur="1" fill="hold">
                                          <p:stCondLst>
                                            <p:cond delay="0"/>
                                          </p:stCondLst>
                                        </p:cTn>
                                        <p:tgtEl>
                                          <p:spTgt spid="208"/>
                                        </p:tgtEl>
                                        <p:attrNameLst>
                                          <p:attrName>style.visibility</p:attrName>
                                        </p:attrNameLst>
                                      </p:cBhvr>
                                      <p:to>
                                        <p:strVal val="visible"/>
                                      </p:to>
                                    </p:set>
                                    <p:animEffect transition="in" filter="fade">
                                      <p:cBhvr>
                                        <p:cTn id="48" dur="1000"/>
                                        <p:tgtEl>
                                          <p:spTgt spid="208"/>
                                        </p:tgtEl>
                                      </p:cBhvr>
                                    </p:animEffect>
                                  </p:childTnLst>
                                </p:cTn>
                              </p:par>
                              <p:par>
                                <p:cTn id="49" presetID="10" presetClass="entr" presetSubtype="0" fill="hold" nodeType="withEffect">
                                  <p:stCondLst>
                                    <p:cond delay="0"/>
                                  </p:stCondLst>
                                  <p:childTnLst>
                                    <p:set>
                                      <p:cBhvr>
                                        <p:cTn id="50" dur="1" fill="hold">
                                          <p:stCondLst>
                                            <p:cond delay="0"/>
                                          </p:stCondLst>
                                        </p:cTn>
                                        <p:tgtEl>
                                          <p:spTgt spid="212"/>
                                        </p:tgtEl>
                                        <p:attrNameLst>
                                          <p:attrName>style.visibility</p:attrName>
                                        </p:attrNameLst>
                                      </p:cBhvr>
                                      <p:to>
                                        <p:strVal val="visible"/>
                                      </p:to>
                                    </p:set>
                                    <p:animEffect transition="in" filter="fade">
                                      <p:cBhvr>
                                        <p:cTn id="51" dur="1000"/>
                                        <p:tgtEl>
                                          <p:spTgt spid="212"/>
                                        </p:tgtEl>
                                      </p:cBhvr>
                                    </p:animEffect>
                                  </p:childTnLst>
                                </p:cTn>
                              </p:par>
                              <p:par>
                                <p:cTn id="52" presetID="10" presetClass="entr" presetSubtype="0" fill="hold" nodeType="withEffect">
                                  <p:stCondLst>
                                    <p:cond delay="0"/>
                                  </p:stCondLst>
                                  <p:childTnLst>
                                    <p:set>
                                      <p:cBhvr>
                                        <p:cTn id="53" dur="1" fill="hold">
                                          <p:stCondLst>
                                            <p:cond delay="0"/>
                                          </p:stCondLst>
                                        </p:cTn>
                                        <p:tgtEl>
                                          <p:spTgt spid="216"/>
                                        </p:tgtEl>
                                        <p:attrNameLst>
                                          <p:attrName>style.visibility</p:attrName>
                                        </p:attrNameLst>
                                      </p:cBhvr>
                                      <p:to>
                                        <p:strVal val="visible"/>
                                      </p:to>
                                    </p:set>
                                    <p:animEffect transition="in" filter="fade">
                                      <p:cBhvr>
                                        <p:cTn id="54" dur="1000"/>
                                        <p:tgtEl>
                                          <p:spTgt spid="2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502" name="Shape 502"/>
        <p:cNvGrpSpPr/>
        <p:nvPr/>
      </p:nvGrpSpPr>
      <p:grpSpPr>
        <a:xfrm>
          <a:off x="0" y="0"/>
          <a:ext cx="0" cy="0"/>
          <a:chOff x="0" y="0"/>
          <a:chExt cx="0" cy="0"/>
        </a:xfrm>
      </p:grpSpPr>
      <p:pic>
        <p:nvPicPr>
          <p:cNvPr id="503" name="Shape 503" descr="Screen Shot 2017-04-03 at 9.06.15 PM.png"/>
          <p:cNvPicPr preferRelativeResize="0"/>
          <p:nvPr/>
        </p:nvPicPr>
        <p:blipFill rotWithShape="1">
          <a:blip r:embed="rId1"/>
          <a:srcRect t="20803" b="20809"/>
          <a:stretch>
            <a:fillRect/>
          </a:stretch>
        </p:blipFill>
        <p:spPr>
          <a:xfrm>
            <a:off x="58150" y="354274"/>
            <a:ext cx="9047099" cy="4658025"/>
          </a:xfrm>
          <a:prstGeom prst="rect">
            <a:avLst/>
          </a:prstGeom>
          <a:noFill/>
          <a:ln>
            <a:noFill/>
          </a:ln>
        </p:spPr>
      </p:pic>
      <p:sp>
        <p:nvSpPr>
          <p:cNvPr id="1" name="Text Box 0"/>
          <p:cNvSpPr txBox="1"/>
          <p:nvPr/>
        </p:nvSpPr>
        <p:spPr>
          <a:xfrm>
            <a:off x="7795260" y="4882515"/>
            <a:ext cx="1381125" cy="243840"/>
          </a:xfrm>
          <a:prstGeom prst="rect">
            <a:avLst/>
          </a:prstGeom>
          <a:noFill/>
        </p:spPr>
        <p:txBody>
          <a:bodyPr wrap="square" rtlCol="0">
            <a:spAutoFit/>
          </a:bodyPr>
          <a:p>
            <a:r>
              <a:rPr lang="en-US" sz="1000"/>
              <a:t>@source: rbi.gov.in</a:t>
            </a:r>
            <a:endParaRPr lang="en-US" sz="1000"/>
          </a:p>
        </p:txBody>
      </p:sp>
    </p:spTree>
  </p:cSld>
  <p:clrMapOvr>
    <a:masterClrMapping/>
  </p:clrMapOvr>
  <p:transition>
    <p:wipe dir="d"/>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507" name="Shape 507"/>
        <p:cNvGrpSpPr/>
        <p:nvPr/>
      </p:nvGrpSpPr>
      <p:grpSpPr>
        <a:xfrm>
          <a:off x="0" y="0"/>
          <a:ext cx="0" cy="0"/>
          <a:chOff x="0" y="0"/>
          <a:chExt cx="0" cy="0"/>
        </a:xfrm>
      </p:grpSpPr>
      <p:sp>
        <p:nvSpPr>
          <p:cNvPr id="508" name="Shape 508"/>
          <p:cNvSpPr txBox="1"/>
          <p:nvPr>
            <p:ph type="title"/>
          </p:nvPr>
        </p:nvSpPr>
        <p:spPr>
          <a:xfrm>
            <a:off x="370482" y="445025"/>
            <a:ext cx="8460000" cy="572700"/>
          </a:xfrm>
          <a:prstGeom prst="rect">
            <a:avLst/>
          </a:prstGeom>
        </p:spPr>
        <p:txBody>
          <a:bodyPr lIns="91425" tIns="91425" rIns="91425" bIns="91425" anchor="t" anchorCtr="0">
            <a:noAutofit/>
          </a:bodyPr>
          <a:lstStyle/>
          <a:p>
            <a:pPr lvl="0" algn="l" rtl="0">
              <a:spcBef>
                <a:spcPts val="0"/>
              </a:spcBef>
              <a:buClr>
                <a:schemeClr val="dk1"/>
              </a:buClr>
              <a:buSzPct val="46000"/>
              <a:buFont typeface="Arial" panose="020B0604020202020204"/>
              <a:buNone/>
            </a:pPr>
            <a:r>
              <a:rPr lang="en-GB" sz="2400">
                <a:solidFill>
                  <a:schemeClr val="dk1"/>
                </a:solidFill>
              </a:rPr>
              <a:t>Monetary policy of Raghuram Rajan</a:t>
            </a:r>
            <a:endParaRPr lang="en-GB" sz="2400">
              <a:solidFill>
                <a:schemeClr val="dk1"/>
              </a:solidFill>
            </a:endParaRPr>
          </a:p>
          <a:p>
            <a:pPr lvl="0">
              <a:spcBef>
                <a:spcPts val="0"/>
              </a:spcBef>
              <a:buClr>
                <a:schemeClr val="dk1"/>
              </a:buClr>
              <a:buSzPct val="37000"/>
              <a:buFont typeface="Arial" panose="020B0604020202020204"/>
              <a:buNone/>
            </a:pPr>
          </a:p>
          <a:p>
            <a:pPr lvl="0" rtl="0">
              <a:spcBef>
                <a:spcPts val="0"/>
              </a:spcBef>
              <a:buNone/>
            </a:pPr>
            <a:endParaRPr sz="2400">
              <a:solidFill>
                <a:schemeClr val="dk1"/>
              </a:solidFill>
            </a:endParaRPr>
          </a:p>
        </p:txBody>
      </p:sp>
      <p:grpSp>
        <p:nvGrpSpPr>
          <p:cNvPr id="509" name="Shape 509"/>
          <p:cNvGrpSpPr/>
          <p:nvPr/>
        </p:nvGrpSpPr>
        <p:grpSpPr>
          <a:xfrm rot="5400000">
            <a:off x="8641233" y="411193"/>
            <a:ext cx="278152" cy="345817"/>
            <a:chOff x="0" y="46600"/>
            <a:chExt cx="3121800" cy="5004600"/>
          </a:xfrm>
        </p:grpSpPr>
        <p:sp>
          <p:nvSpPr>
            <p:cNvPr id="510" name="Shape 510"/>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511" name="Shape 511"/>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512" name="Shape 512"/>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513" name="Shape 513"/>
          <p:cNvSpPr txBox="1"/>
          <p:nvPr/>
        </p:nvSpPr>
        <p:spPr>
          <a:xfrm>
            <a:off x="1733875" y="726475"/>
            <a:ext cx="5579400" cy="651000"/>
          </a:xfrm>
          <a:prstGeom prst="rect">
            <a:avLst/>
          </a:prstGeom>
          <a:noFill/>
          <a:ln>
            <a:noFill/>
          </a:ln>
        </p:spPr>
        <p:txBody>
          <a:bodyPr lIns="91425" tIns="91425" rIns="91425" bIns="91425" anchor="t" anchorCtr="0">
            <a:noAutofit/>
          </a:bodyPr>
          <a:lstStyle/>
          <a:p>
            <a:pPr lvl="0">
              <a:spcBef>
                <a:spcPts val="0"/>
              </a:spcBef>
              <a:buNone/>
            </a:pPr>
          </a:p>
        </p:txBody>
      </p:sp>
      <p:sp>
        <p:nvSpPr>
          <p:cNvPr id="514" name="Shape 514"/>
          <p:cNvSpPr txBox="1"/>
          <p:nvPr/>
        </p:nvSpPr>
        <p:spPr>
          <a:xfrm>
            <a:off x="7072200" y="4815100"/>
            <a:ext cx="2071800" cy="278100"/>
          </a:xfrm>
          <a:prstGeom prst="rect">
            <a:avLst/>
          </a:prstGeom>
          <a:noFill/>
          <a:ln>
            <a:noFill/>
          </a:ln>
        </p:spPr>
        <p:txBody>
          <a:bodyPr lIns="91425" tIns="91425" rIns="91425" bIns="91425" anchor="t" anchorCtr="0">
            <a:noAutofit/>
          </a:bodyPr>
          <a:lstStyle/>
          <a:p>
            <a:pPr lvl="0" rtl="0">
              <a:spcBef>
                <a:spcPts val="0"/>
              </a:spcBef>
              <a:buNone/>
            </a:pPr>
            <a:r>
              <a:rPr lang="en-GB" sz="1000"/>
              <a:t>@source :</a:t>
            </a:r>
            <a:r>
              <a:rPr lang="en-GB" sz="1000">
                <a:solidFill>
                  <a:schemeClr val="dk1"/>
                </a:solidFill>
              </a:rPr>
              <a:t>https://www.rbi.org.in</a:t>
            </a:r>
            <a:endParaRPr lang="en-GB" sz="1000">
              <a:solidFill>
                <a:schemeClr val="dk1"/>
              </a:solidFill>
            </a:endParaRPr>
          </a:p>
        </p:txBody>
      </p:sp>
      <p:pic>
        <p:nvPicPr>
          <p:cNvPr id="515" name="Shape 515" descr="main-qimg-f1d12bed8c84372109db28e84a23f9cd-c.jpeg"/>
          <p:cNvPicPr preferRelativeResize="0"/>
          <p:nvPr/>
        </p:nvPicPr>
        <p:blipFill>
          <a:blip r:embed="rId1"/>
          <a:stretch>
            <a:fillRect/>
          </a:stretch>
        </p:blipFill>
        <p:spPr>
          <a:xfrm>
            <a:off x="4531249" y="1331650"/>
            <a:ext cx="4612749" cy="3761549"/>
          </a:xfrm>
          <a:prstGeom prst="rect">
            <a:avLst/>
          </a:prstGeom>
          <a:noFill/>
          <a:ln>
            <a:noFill/>
          </a:ln>
        </p:spPr>
      </p:pic>
      <p:sp>
        <p:nvSpPr>
          <p:cNvPr id="516" name="Shape 516"/>
          <p:cNvSpPr txBox="1"/>
          <p:nvPr/>
        </p:nvSpPr>
        <p:spPr>
          <a:xfrm>
            <a:off x="299625" y="1165200"/>
            <a:ext cx="4231500" cy="3927900"/>
          </a:xfrm>
          <a:prstGeom prst="rect">
            <a:avLst/>
          </a:prstGeom>
          <a:noFill/>
          <a:ln>
            <a:noFill/>
          </a:ln>
        </p:spPr>
        <p:txBody>
          <a:bodyPr lIns="91425" tIns="91425" rIns="91425" bIns="91425" anchor="t" anchorCtr="0">
            <a:noAutofit/>
          </a:bodyPr>
          <a:lstStyle/>
          <a:p>
            <a:pPr marL="457200" lvl="0" indent="-304800">
              <a:spcBef>
                <a:spcPts val="0"/>
              </a:spcBef>
              <a:buClr>
                <a:srgbClr val="333333"/>
              </a:buClr>
              <a:buSzPct val="100000"/>
              <a:buFont typeface="Muli" panose="00000500000000000000"/>
              <a:buChar char="●"/>
            </a:pPr>
            <a:r>
              <a:rPr lang="en-GB" sz="1200">
                <a:solidFill>
                  <a:srgbClr val="333333"/>
                </a:solidFill>
                <a:latin typeface="Muli" panose="00000500000000000000"/>
                <a:ea typeface="Muli" panose="00000500000000000000"/>
                <a:cs typeface="Muli" panose="00000500000000000000"/>
                <a:sym typeface="Muli" panose="00000500000000000000"/>
              </a:rPr>
              <a:t>Rajan is known for his primary focus on curbing inflation.</a:t>
            </a:r>
            <a:endParaRPr lang="en-GB" sz="1200">
              <a:solidFill>
                <a:srgbClr val="333333"/>
              </a:solidFill>
              <a:latin typeface="Muli" panose="00000500000000000000"/>
              <a:ea typeface="Muli" panose="00000500000000000000"/>
              <a:cs typeface="Muli" panose="00000500000000000000"/>
              <a:sym typeface="Muli" panose="00000500000000000000"/>
            </a:endParaRPr>
          </a:p>
          <a:p>
            <a:pPr marL="457200" lvl="0" indent="-304800">
              <a:spcBef>
                <a:spcPts val="0"/>
              </a:spcBef>
              <a:buClr>
                <a:srgbClr val="333333"/>
              </a:buClr>
              <a:buSzPct val="100000"/>
              <a:buFont typeface="Muli" panose="00000500000000000000"/>
              <a:buChar char="●"/>
            </a:pPr>
            <a:r>
              <a:rPr lang="en-GB" sz="1200">
                <a:solidFill>
                  <a:srgbClr val="333333"/>
                </a:solidFill>
                <a:latin typeface="Muli" panose="00000500000000000000"/>
                <a:ea typeface="Muli" panose="00000500000000000000"/>
                <a:cs typeface="Muli" panose="00000500000000000000"/>
                <a:sym typeface="Muli" panose="00000500000000000000"/>
              </a:rPr>
              <a:t>Under Rajan, the RBI adopted consumer price index (CPI) as the key indicator of inflation</a:t>
            </a:r>
            <a:endParaRPr lang="en-GB" sz="1200">
              <a:solidFill>
                <a:srgbClr val="333333"/>
              </a:solidFill>
              <a:latin typeface="Muli" panose="00000500000000000000"/>
              <a:ea typeface="Muli" panose="00000500000000000000"/>
              <a:cs typeface="Muli" panose="00000500000000000000"/>
              <a:sym typeface="Muli" panose="00000500000000000000"/>
            </a:endParaRPr>
          </a:p>
          <a:p>
            <a:pPr marL="457200" lvl="0" indent="-304800">
              <a:spcBef>
                <a:spcPts val="0"/>
              </a:spcBef>
              <a:buClr>
                <a:srgbClr val="333333"/>
              </a:buClr>
              <a:buSzPct val="100000"/>
              <a:buFont typeface="Muli" panose="00000500000000000000"/>
              <a:buChar char="●"/>
            </a:pPr>
            <a:r>
              <a:rPr lang="en-GB" sz="1200">
                <a:solidFill>
                  <a:srgbClr val="333333"/>
                </a:solidFill>
                <a:latin typeface="Muli" panose="00000500000000000000"/>
                <a:ea typeface="Muli" panose="00000500000000000000"/>
                <a:cs typeface="Muli" panose="00000500000000000000"/>
                <a:sym typeface="Muli" panose="00000500000000000000"/>
              </a:rPr>
              <a:t>India’s Forex Reserve is now stronger by about 30% than it was two years back. </a:t>
            </a:r>
            <a:endParaRPr lang="en-GB" sz="1200">
              <a:solidFill>
                <a:srgbClr val="333333"/>
              </a:solidFill>
              <a:latin typeface="Muli" panose="00000500000000000000"/>
              <a:ea typeface="Muli" panose="00000500000000000000"/>
              <a:cs typeface="Muli" panose="00000500000000000000"/>
              <a:sym typeface="Muli" panose="00000500000000000000"/>
            </a:endParaRPr>
          </a:p>
          <a:p>
            <a:pPr marL="457200" lvl="0" indent="-304800">
              <a:spcBef>
                <a:spcPts val="0"/>
              </a:spcBef>
              <a:buClr>
                <a:srgbClr val="666666"/>
              </a:buClr>
              <a:buSzPct val="100000"/>
              <a:buFont typeface="Muli" panose="00000500000000000000"/>
              <a:buChar char="●"/>
            </a:pPr>
            <a:r>
              <a:rPr lang="en-GB" sz="1200">
                <a:solidFill>
                  <a:srgbClr val="666666"/>
                </a:solidFill>
                <a:latin typeface="Muli" panose="00000500000000000000"/>
                <a:ea typeface="Muli" panose="00000500000000000000"/>
                <a:cs typeface="Muli" panose="00000500000000000000"/>
                <a:sym typeface="Muli" panose="00000500000000000000"/>
              </a:rPr>
              <a:t>GDP growth in the first quarter of 2014-15 is 5.7% against 4.7% in the comparable period last fiscal year</a:t>
            </a:r>
            <a:endParaRPr lang="en-GB" sz="1200">
              <a:solidFill>
                <a:srgbClr val="666666"/>
              </a:solidFill>
              <a:latin typeface="Muli" panose="00000500000000000000"/>
              <a:ea typeface="Muli" panose="00000500000000000000"/>
              <a:cs typeface="Muli" panose="00000500000000000000"/>
              <a:sym typeface="Muli" panose="00000500000000000000"/>
            </a:endParaRPr>
          </a:p>
          <a:p>
            <a:pPr lvl="0">
              <a:spcBef>
                <a:spcPts val="0"/>
              </a:spcBef>
              <a:buNone/>
            </a:pPr>
            <a:r>
              <a:rPr lang="en-GB" b="1">
                <a:solidFill>
                  <a:srgbClr val="333333"/>
                </a:solidFill>
                <a:latin typeface="Muli" panose="00000500000000000000"/>
                <a:ea typeface="Muli" panose="00000500000000000000"/>
                <a:cs typeface="Muli" panose="00000500000000000000"/>
                <a:sym typeface="Muli" panose="00000500000000000000"/>
              </a:rPr>
              <a:t>Communication</a:t>
            </a:r>
            <a:r>
              <a:rPr lang="en-GB">
                <a:solidFill>
                  <a:srgbClr val="333333"/>
                </a:solidFill>
                <a:latin typeface="Muli" panose="00000500000000000000"/>
                <a:ea typeface="Muli" panose="00000500000000000000"/>
                <a:cs typeface="Muli" panose="00000500000000000000"/>
                <a:sym typeface="Muli" panose="00000500000000000000"/>
              </a:rPr>
              <a:t>:</a:t>
            </a:r>
            <a:endParaRPr lang="en-GB">
              <a:solidFill>
                <a:srgbClr val="333333"/>
              </a:solidFill>
              <a:latin typeface="Muli" panose="00000500000000000000"/>
              <a:ea typeface="Muli" panose="00000500000000000000"/>
              <a:cs typeface="Muli" panose="00000500000000000000"/>
              <a:sym typeface="Muli" panose="00000500000000000000"/>
            </a:endParaRPr>
          </a:p>
          <a:p>
            <a:pPr lvl="0">
              <a:spcBef>
                <a:spcPts val="0"/>
              </a:spcBef>
              <a:buNone/>
            </a:pPr>
            <a:r>
              <a:rPr lang="en-GB" sz="1200">
                <a:solidFill>
                  <a:srgbClr val="333333"/>
                </a:solidFill>
                <a:latin typeface="Muli" panose="00000500000000000000"/>
                <a:ea typeface="Muli" panose="00000500000000000000"/>
                <a:cs typeface="Muli" panose="00000500000000000000"/>
                <a:sym typeface="Muli" panose="00000500000000000000"/>
              </a:rPr>
              <a:t>A central bank should never say </a:t>
            </a:r>
            <a:r>
              <a:rPr lang="en-GB" sz="1200" b="1">
                <a:solidFill>
                  <a:srgbClr val="333333"/>
                </a:solidFill>
                <a:latin typeface="Muli" panose="00000500000000000000"/>
                <a:ea typeface="Muli" panose="00000500000000000000"/>
                <a:cs typeface="Muli" panose="00000500000000000000"/>
                <a:sym typeface="Muli" panose="00000500000000000000"/>
              </a:rPr>
              <a:t>“Never”!</a:t>
            </a:r>
            <a:r>
              <a:rPr lang="en-GB" sz="1200">
                <a:solidFill>
                  <a:srgbClr val="333333"/>
                </a:solidFill>
                <a:latin typeface="Muli" panose="00000500000000000000"/>
                <a:ea typeface="Muli" panose="00000500000000000000"/>
                <a:cs typeface="Muli" panose="00000500000000000000"/>
                <a:sym typeface="Muli" panose="00000500000000000000"/>
              </a:rPr>
              <a:t> But the public should have a clear framework as to where we are going, and understand how our policy actions fit into that framework.</a:t>
            </a:r>
            <a:endParaRPr lang="en-GB" sz="1200">
              <a:solidFill>
                <a:srgbClr val="333333"/>
              </a:solidFill>
              <a:latin typeface="Muli" panose="00000500000000000000"/>
              <a:ea typeface="Muli" panose="00000500000000000000"/>
              <a:cs typeface="Muli" panose="00000500000000000000"/>
              <a:sym typeface="Muli" panose="00000500000000000000"/>
            </a:endParaRPr>
          </a:p>
          <a:p>
            <a:pPr lvl="0">
              <a:spcBef>
                <a:spcPts val="0"/>
              </a:spcBef>
              <a:buNone/>
            </a:pPr>
            <a:r>
              <a:rPr lang="en-GB" b="1">
                <a:solidFill>
                  <a:srgbClr val="333333"/>
                </a:solidFill>
                <a:latin typeface="Muli" panose="00000500000000000000"/>
                <a:ea typeface="Muli" panose="00000500000000000000"/>
                <a:cs typeface="Muli" panose="00000500000000000000"/>
                <a:sym typeface="Muli" panose="00000500000000000000"/>
              </a:rPr>
              <a:t>Bold decisions:</a:t>
            </a:r>
            <a:endParaRPr lang="en-GB" b="1">
              <a:solidFill>
                <a:srgbClr val="333333"/>
              </a:solidFill>
              <a:latin typeface="Muli" panose="00000500000000000000"/>
              <a:ea typeface="Muli" panose="00000500000000000000"/>
              <a:cs typeface="Muli" panose="00000500000000000000"/>
              <a:sym typeface="Muli" panose="00000500000000000000"/>
            </a:endParaRPr>
          </a:p>
          <a:p>
            <a:pPr lvl="0">
              <a:spcBef>
                <a:spcPts val="0"/>
              </a:spcBef>
              <a:buNone/>
            </a:pPr>
            <a:r>
              <a:rPr lang="en-GB" sz="1150" b="1">
                <a:solidFill>
                  <a:srgbClr val="333333"/>
                </a:solidFill>
                <a:latin typeface="Georgia" panose="02040502050405020303"/>
                <a:ea typeface="Georgia" panose="02040502050405020303"/>
                <a:cs typeface="Georgia" panose="02040502050405020303"/>
                <a:sym typeface="Georgia" panose="02040502050405020303"/>
              </a:rPr>
              <a:t> </a:t>
            </a:r>
            <a:r>
              <a:rPr lang="en-GB" sz="1200">
                <a:solidFill>
                  <a:srgbClr val="333333"/>
                </a:solidFill>
                <a:latin typeface="Muli" panose="00000500000000000000"/>
                <a:ea typeface="Muli" panose="00000500000000000000"/>
                <a:cs typeface="Muli" panose="00000500000000000000"/>
                <a:sym typeface="Muli" panose="00000500000000000000"/>
              </a:rPr>
              <a:t>When there is policy review, almost all the business channels have a poll of the possible outcomes of the policy review.</a:t>
            </a:r>
            <a:endParaRPr lang="en-GB" sz="1200">
              <a:solidFill>
                <a:srgbClr val="333333"/>
              </a:solidFill>
              <a:latin typeface="Muli" panose="00000500000000000000"/>
              <a:ea typeface="Muli" panose="00000500000000000000"/>
              <a:cs typeface="Muli" panose="00000500000000000000"/>
              <a:sym typeface="Muli" panose="00000500000000000000"/>
            </a:endParaRPr>
          </a:p>
        </p:txBody>
      </p:sp>
    </p:spTree>
  </p:cSld>
  <p:clrMapOvr>
    <a:masterClrMapping/>
  </p:clrMapOvr>
  <p:transition spd="slow">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lt">
                                    <p:tmPct val="1000"/>
                                  </p:iterate>
                                  <p:childTnLst>
                                    <p:set>
                                      <p:cBhvr>
                                        <p:cTn id="6" dur="1" fill="hold">
                                          <p:stCondLst>
                                            <p:cond delay="0"/>
                                          </p:stCondLst>
                                        </p:cTn>
                                        <p:tgtEl>
                                          <p:spTgt spid="516"/>
                                        </p:tgtEl>
                                        <p:attrNameLst>
                                          <p:attrName>style.visibility</p:attrName>
                                        </p:attrNameLst>
                                      </p:cBhvr>
                                      <p:to>
                                        <p:strVal val="visible"/>
                                      </p:to>
                                    </p:set>
                                    <p:animEffect transition="in" filter="fade">
                                      <p:cBhvr>
                                        <p:cTn id="7" dur="500"/>
                                        <p:tgtEl>
                                          <p:spTgt spid="516"/>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nodeType="clickEffect">
                                  <p:stCondLst>
                                    <p:cond delay="0"/>
                                  </p:stCondLst>
                                  <p:childTnLst>
                                    <p:set>
                                      <p:cBhvr>
                                        <p:cTn id="11" dur="1" fill="hold">
                                          <p:stCondLst>
                                            <p:cond delay="0"/>
                                          </p:stCondLst>
                                        </p:cTn>
                                        <p:tgtEl>
                                          <p:spTgt spid="515"/>
                                        </p:tgtEl>
                                        <p:attrNameLst>
                                          <p:attrName>style.visibility</p:attrName>
                                        </p:attrNameLst>
                                      </p:cBhvr>
                                      <p:to>
                                        <p:strVal val="visible"/>
                                      </p:to>
                                    </p:set>
                                    <p:animEffect transition="in" filter="strips(downLeft)">
                                      <p:cBhvr>
                                        <p:cTn id="12" dur="500"/>
                                        <p:tgtEl>
                                          <p:spTgt spid="5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6"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343" name="Shape 343"/>
        <p:cNvGrpSpPr/>
        <p:nvPr/>
      </p:nvGrpSpPr>
      <p:grpSpPr>
        <a:xfrm>
          <a:off x="0" y="0"/>
          <a:ext cx="0" cy="0"/>
          <a:chOff x="0" y="0"/>
          <a:chExt cx="0" cy="0"/>
        </a:xfrm>
      </p:grpSpPr>
    </p:spTree>
  </p:cSld>
  <p:clrMapOvr>
    <a:masterClrMapping/>
  </p:clrMapOvr>
  <p:transition>
    <p:strips dir="rd"/>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520" name="Shape 520"/>
        <p:cNvGrpSpPr/>
        <p:nvPr/>
      </p:nvGrpSpPr>
      <p:grpSpPr>
        <a:xfrm>
          <a:off x="0" y="0"/>
          <a:ext cx="0" cy="0"/>
          <a:chOff x="0" y="0"/>
          <a:chExt cx="0" cy="0"/>
        </a:xfrm>
      </p:grpSpPr>
      <p:sp>
        <p:nvSpPr>
          <p:cNvPr id="521" name="Shape 521"/>
          <p:cNvSpPr txBox="1"/>
          <p:nvPr>
            <p:ph type="title"/>
          </p:nvPr>
        </p:nvSpPr>
        <p:spPr>
          <a:xfrm>
            <a:off x="254132" y="3471700"/>
            <a:ext cx="8460000" cy="572700"/>
          </a:xfrm>
          <a:prstGeom prst="rect">
            <a:avLst/>
          </a:prstGeom>
        </p:spPr>
        <p:txBody>
          <a:bodyPr lIns="91425" tIns="91425" rIns="91425" bIns="91425" anchor="t" anchorCtr="0">
            <a:noAutofit/>
          </a:bodyPr>
          <a:lstStyle/>
          <a:p>
            <a:pPr lvl="0" rtl="0">
              <a:spcBef>
                <a:spcPts val="0"/>
              </a:spcBef>
              <a:buNone/>
            </a:pPr>
            <a:r>
              <a:rPr lang="en-GB" sz="3600" b="1">
                <a:solidFill>
                  <a:srgbClr val="4E6E9A"/>
                </a:solidFill>
              </a:rPr>
              <a:t>CRITICAL EVALUATION</a:t>
            </a:r>
            <a:endParaRPr lang="en-GB" sz="3600" b="1">
              <a:solidFill>
                <a:srgbClr val="4E6E9A"/>
              </a:solidFill>
            </a:endParaRPr>
          </a:p>
        </p:txBody>
      </p:sp>
      <p:grpSp>
        <p:nvGrpSpPr>
          <p:cNvPr id="522" name="Shape 522"/>
          <p:cNvGrpSpPr/>
          <p:nvPr/>
        </p:nvGrpSpPr>
        <p:grpSpPr>
          <a:xfrm rot="5400000">
            <a:off x="1265691" y="1512712"/>
            <a:ext cx="1113546" cy="1384272"/>
            <a:chOff x="0" y="46600"/>
            <a:chExt cx="3121800" cy="5004600"/>
          </a:xfrm>
        </p:grpSpPr>
        <p:sp>
          <p:nvSpPr>
            <p:cNvPr id="523" name="Shape 523"/>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524" name="Shape 524"/>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525" name="Shape 525"/>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Tree>
  </p:cSld>
  <p:clrMapOvr>
    <a:masterClrMapping/>
  </p:clrMapOvr>
  <p:transition>
    <p:wedg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522"/>
                                        </p:tgtEl>
                                        <p:attrNameLst>
                                          <p:attrName>style.visibility</p:attrName>
                                        </p:attrNameLst>
                                      </p:cBhvr>
                                      <p:to>
                                        <p:strVal val="visible"/>
                                      </p:to>
                                    </p:set>
                                    <p:anim calcmode="lin" valueType="num">
                                      <p:cBhvr additive="base">
                                        <p:cTn id="7" dur="1000"/>
                                        <p:tgtEl>
                                          <p:spTgt spid="522"/>
                                        </p:tgtEl>
                                        <p:attrNameLst>
                                          <p:attrName>ppt_w</p:attrName>
                                        </p:attrNameLst>
                                      </p:cBhvr>
                                      <p:tavLst>
                                        <p:tav tm="0" fmla="">
                                          <p:val>
                                            <p:fltVal val="0"/>
                                          </p:val>
                                        </p:tav>
                                        <p:tav tm="100000" fmla="">
                                          <p:val>
                                            <p:strVal val="#ppt_w"/>
                                          </p:val>
                                        </p:tav>
                                      </p:tavLst>
                                    </p:anim>
                                    <p:anim calcmode="lin" valueType="num">
                                      <p:cBhvr additive="base">
                                        <p:cTn id="8" dur="1000"/>
                                        <p:tgtEl>
                                          <p:spTgt spid="522"/>
                                        </p:tgtEl>
                                        <p:attrNameLst>
                                          <p:attrName>ppt_h</p:attrName>
                                        </p:attrNameLst>
                                      </p:cBhvr>
                                      <p:tavLst>
                                        <p:tav tm="0" fmla="">
                                          <p:val>
                                            <p:fltVal val="0"/>
                                          </p:val>
                                        </p:tav>
                                        <p:tav tm="100000" fmla="">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521"/>
                                        </p:tgtEl>
                                        <p:attrNameLst>
                                          <p:attrName>style.visibility</p:attrName>
                                        </p:attrNameLst>
                                      </p:cBhvr>
                                      <p:to>
                                        <p:strVal val="visible"/>
                                      </p:to>
                                    </p:set>
                                    <p:anim calcmode="lin" valueType="num">
                                      <p:cBhvr additive="base">
                                        <p:cTn id="13" dur="1000"/>
                                        <p:tgtEl>
                                          <p:spTgt spid="521"/>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529" name="Shape 529"/>
        <p:cNvGrpSpPr/>
        <p:nvPr/>
      </p:nvGrpSpPr>
      <p:grpSpPr>
        <a:xfrm>
          <a:off x="0" y="0"/>
          <a:ext cx="0" cy="0"/>
          <a:chOff x="0" y="0"/>
          <a:chExt cx="0" cy="0"/>
        </a:xfrm>
      </p:grpSpPr>
      <p:sp>
        <p:nvSpPr>
          <p:cNvPr id="530" name="Shape 530"/>
          <p:cNvSpPr txBox="1"/>
          <p:nvPr>
            <p:ph type="title"/>
          </p:nvPr>
        </p:nvSpPr>
        <p:spPr>
          <a:xfrm>
            <a:off x="370482" y="445025"/>
            <a:ext cx="8460000" cy="572700"/>
          </a:xfrm>
          <a:prstGeom prst="rect">
            <a:avLst/>
          </a:prstGeom>
        </p:spPr>
        <p:txBody>
          <a:bodyPr lIns="91425" tIns="91425" rIns="91425" bIns="91425" anchor="t" anchorCtr="0">
            <a:noAutofit/>
          </a:bodyPr>
          <a:lstStyle/>
          <a:p>
            <a:pPr lvl="0">
              <a:spcBef>
                <a:spcPts val="0"/>
              </a:spcBef>
              <a:buNone/>
            </a:pPr>
            <a:r>
              <a:rPr lang="en-GB"/>
              <a:t>Analysis Of Monetary Policy 2017</a:t>
            </a:r>
            <a:endParaRPr lang="en-GB"/>
          </a:p>
        </p:txBody>
      </p:sp>
      <p:sp>
        <p:nvSpPr>
          <p:cNvPr id="531" name="Shape 531"/>
          <p:cNvSpPr txBox="1"/>
          <p:nvPr/>
        </p:nvSpPr>
        <p:spPr>
          <a:xfrm>
            <a:off x="407825" y="1140225"/>
            <a:ext cx="8672400" cy="3895200"/>
          </a:xfrm>
          <a:prstGeom prst="rect">
            <a:avLst/>
          </a:prstGeom>
          <a:noFill/>
          <a:ln>
            <a:noFill/>
          </a:ln>
        </p:spPr>
        <p:txBody>
          <a:bodyPr lIns="91425" tIns="91425" rIns="91425" bIns="91425" anchor="t" anchorCtr="0">
            <a:noAutofit/>
          </a:bodyPr>
          <a:lstStyle/>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RBI has shifted from accommodative stance towards neutral stance.</a:t>
            </a:r>
            <a:endParaRPr lang="en-GB" sz="1200">
              <a:solidFill>
                <a:srgbClr val="767676"/>
              </a:solidFill>
              <a:latin typeface="Muli" panose="00000500000000000000"/>
              <a:ea typeface="Muli" panose="00000500000000000000"/>
              <a:cs typeface="Muli" panose="00000500000000000000"/>
              <a:sym typeface="Muli" panose="00000500000000000000"/>
            </a:endParaRPr>
          </a:p>
          <a:p>
            <a:pPr lvl="0" rtl="0">
              <a:lnSpc>
                <a:spcPct val="106000"/>
              </a:lnSpc>
              <a:spcBef>
                <a:spcPts val="0"/>
              </a:spcBef>
              <a:spcAft>
                <a:spcPts val="400"/>
              </a:spcAft>
              <a:buNone/>
            </a:pPr>
            <a:r>
              <a:rPr lang="en-GB" sz="1700">
                <a:solidFill>
                  <a:schemeClr val="dk1"/>
                </a:solidFill>
                <a:latin typeface="Roboto" panose="02000000000000000000"/>
                <a:ea typeface="Roboto" panose="02000000000000000000"/>
                <a:cs typeface="Roboto" panose="02000000000000000000"/>
                <a:sym typeface="Roboto" panose="02000000000000000000"/>
              </a:rPr>
              <a:t>HOW RBI IS PLAYING?</a:t>
            </a:r>
            <a:endParaRPr lang="en-GB" sz="1700">
              <a:solidFill>
                <a:schemeClr val="dk1"/>
              </a:solidFill>
              <a:latin typeface="Roboto" panose="02000000000000000000"/>
              <a:ea typeface="Roboto" panose="02000000000000000000"/>
              <a:cs typeface="Roboto" panose="02000000000000000000"/>
              <a:sym typeface="Roboto" panose="020000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The momentum will pick up because the withdrawal limits have been liberalised. </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So there will be more money coming into the market.</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That is a positive side and that was needed because due to demonetisation created a very restricted money supply situation in the market.(better condition for small scale industry)</a:t>
            </a:r>
            <a:endParaRPr lang="en-GB" sz="1200">
              <a:solidFill>
                <a:srgbClr val="767676"/>
              </a:solidFill>
              <a:latin typeface="Muli" panose="00000500000000000000"/>
              <a:ea typeface="Muli" panose="00000500000000000000"/>
              <a:cs typeface="Muli" panose="00000500000000000000"/>
              <a:sym typeface="Muli" panose="00000500000000000000"/>
            </a:endParaRPr>
          </a:p>
          <a:p>
            <a:pPr lvl="0" rtl="0">
              <a:lnSpc>
                <a:spcPct val="106000"/>
              </a:lnSpc>
              <a:spcBef>
                <a:spcPts val="0"/>
              </a:spcBef>
              <a:spcAft>
                <a:spcPts val="400"/>
              </a:spcAft>
              <a:buClr>
                <a:srgbClr val="000000"/>
              </a:buClr>
              <a:buSzPct val="65000"/>
              <a:buFont typeface="Arial" panose="020B0604020202020204"/>
              <a:buNone/>
            </a:pPr>
            <a:r>
              <a:rPr lang="en-GB" sz="1700">
                <a:solidFill>
                  <a:schemeClr val="dk1"/>
                </a:solidFill>
                <a:latin typeface="Roboto" panose="02000000000000000000"/>
                <a:ea typeface="Roboto" panose="02000000000000000000"/>
                <a:cs typeface="Roboto" panose="02000000000000000000"/>
                <a:sym typeface="Roboto" panose="02000000000000000000"/>
              </a:rPr>
              <a:t>WHY IT IS BEING CAUTIOUS?</a:t>
            </a:r>
            <a:endParaRPr lang="en-GB" sz="1700">
              <a:solidFill>
                <a:schemeClr val="dk1"/>
              </a:solidFill>
              <a:latin typeface="Roboto" panose="02000000000000000000"/>
              <a:ea typeface="Roboto" panose="02000000000000000000"/>
              <a:cs typeface="Roboto" panose="02000000000000000000"/>
              <a:sym typeface="Roboto" panose="020000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Certain pockets of industry were expecting that the rate of interest would be lowered and more borrowings in the market would be available.(i.e 25 BPS cut was expected but the RBI has taken a cautious approach)</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This can be linked to global situation because there is a lot of uncertainty out there like US Fed Reserve's and oil crisis.</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We are living in a highly integrated world where the national boundaries are very fluid. The policies of superpower and developed country do impact our policy also</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Agriculture (subsidies but what about other sectors), power plants etc works on oil.</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The rise in oil price will jack up production cost which will have impact on inflation.</a:t>
            </a:r>
            <a:endParaRPr lang="en-GB" sz="1200">
              <a:solidFill>
                <a:srgbClr val="767676"/>
              </a:solidFill>
              <a:latin typeface="Muli" panose="00000500000000000000"/>
              <a:ea typeface="Muli" panose="00000500000000000000"/>
              <a:cs typeface="Muli" panose="00000500000000000000"/>
              <a:sym typeface="Muli" panose="00000500000000000000"/>
            </a:endParaRPr>
          </a:p>
          <a:p>
            <a:pPr lvl="0" rtl="0">
              <a:lnSpc>
                <a:spcPct val="115000"/>
              </a:lnSpc>
              <a:spcBef>
                <a:spcPts val="0"/>
              </a:spcBef>
              <a:buNone/>
            </a:pPr>
            <a:endParaRPr sz="1150">
              <a:solidFill>
                <a:srgbClr val="767676"/>
              </a:solidFill>
              <a:latin typeface="Open Sans" panose="020B0606030504020204"/>
              <a:ea typeface="Open Sans" panose="020B0606030504020204"/>
              <a:cs typeface="Open Sans" panose="020B0606030504020204"/>
              <a:sym typeface="Open Sans" panose="020B0606030504020204"/>
            </a:endParaRPr>
          </a:p>
          <a:p>
            <a:pPr lvl="0">
              <a:spcBef>
                <a:spcPts val="0"/>
              </a:spcBef>
              <a:buNone/>
            </a:pPr>
            <a:endParaRPr sz="1150">
              <a:solidFill>
                <a:srgbClr val="767676"/>
              </a:solidFill>
              <a:highlight>
                <a:srgbClr val="FFFFFF"/>
              </a:highlight>
              <a:latin typeface="Open Sans" panose="020B0606030504020204"/>
              <a:ea typeface="Open Sans" panose="020B0606030504020204"/>
              <a:cs typeface="Open Sans" panose="020B0606030504020204"/>
              <a:sym typeface="Open Sans" panose="020B0606030504020204"/>
            </a:endParaRP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lt">
                                    <p:tmPct val="500"/>
                                  </p:iterate>
                                  <p:childTnLst>
                                    <p:set>
                                      <p:cBhvr>
                                        <p:cTn id="6" dur="1" fill="hold">
                                          <p:stCondLst>
                                            <p:cond delay="0"/>
                                          </p:stCondLst>
                                        </p:cTn>
                                        <p:tgtEl>
                                          <p:spTgt spid="531"/>
                                        </p:tgtEl>
                                        <p:attrNameLst>
                                          <p:attrName>style.visibility</p:attrName>
                                        </p:attrNameLst>
                                      </p:cBhvr>
                                      <p:to>
                                        <p:strVal val="visible"/>
                                      </p:to>
                                    </p:set>
                                    <p:animEffect transition="in" filter="fade">
                                      <p:cBhvr>
                                        <p:cTn id="7" dur="500"/>
                                        <p:tgtEl>
                                          <p:spTgt spid="5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535" name="Shape 535"/>
        <p:cNvGrpSpPr/>
        <p:nvPr/>
      </p:nvGrpSpPr>
      <p:grpSpPr>
        <a:xfrm>
          <a:off x="0" y="0"/>
          <a:ext cx="0" cy="0"/>
          <a:chOff x="0" y="0"/>
          <a:chExt cx="0" cy="0"/>
        </a:xfrm>
      </p:grpSpPr>
      <p:sp>
        <p:nvSpPr>
          <p:cNvPr id="536" name="Shape 536"/>
          <p:cNvSpPr txBox="1"/>
          <p:nvPr>
            <p:ph type="title"/>
          </p:nvPr>
        </p:nvSpPr>
        <p:spPr>
          <a:xfrm>
            <a:off x="370482" y="445025"/>
            <a:ext cx="8460000" cy="572700"/>
          </a:xfrm>
          <a:prstGeom prst="rect">
            <a:avLst/>
          </a:prstGeom>
        </p:spPr>
        <p:txBody>
          <a:bodyPr lIns="91425" tIns="91425" rIns="91425" bIns="91425" anchor="t" anchorCtr="0">
            <a:noAutofit/>
          </a:bodyPr>
          <a:lstStyle/>
          <a:p>
            <a:pPr lvl="0">
              <a:spcBef>
                <a:spcPts val="0"/>
              </a:spcBef>
              <a:buClr>
                <a:schemeClr val="dk1"/>
              </a:buClr>
              <a:buSzPct val="37000"/>
              <a:buFont typeface="Arial" panose="020B0604020202020204"/>
              <a:buNone/>
            </a:pPr>
            <a:r>
              <a:rPr lang="en-GB"/>
              <a:t>Analysis Of Monetary Policy 2017(contd.)</a:t>
            </a:r>
            <a:endParaRPr lang="en-GB"/>
          </a:p>
          <a:p>
            <a:pPr lvl="0">
              <a:spcBef>
                <a:spcPts val="0"/>
              </a:spcBef>
              <a:buNone/>
            </a:pPr>
          </a:p>
        </p:txBody>
      </p:sp>
      <p:sp>
        <p:nvSpPr>
          <p:cNvPr id="537" name="Shape 537"/>
          <p:cNvSpPr txBox="1"/>
          <p:nvPr/>
        </p:nvSpPr>
        <p:spPr>
          <a:xfrm>
            <a:off x="424475" y="1098600"/>
            <a:ext cx="8630700" cy="3961800"/>
          </a:xfrm>
          <a:prstGeom prst="rect">
            <a:avLst/>
          </a:prstGeom>
          <a:noFill/>
          <a:ln>
            <a:noFill/>
          </a:ln>
        </p:spPr>
        <p:txBody>
          <a:bodyPr lIns="91425" tIns="91425" rIns="91425" bIns="91425" anchor="t" anchorCtr="0">
            <a:noAutofit/>
          </a:bodyPr>
          <a:lstStyle/>
          <a:p>
            <a:pPr lvl="0" rtl="0">
              <a:lnSpc>
                <a:spcPct val="106000"/>
              </a:lnSpc>
              <a:spcBef>
                <a:spcPts val="0"/>
              </a:spcBef>
              <a:spcAft>
                <a:spcPts val="400"/>
              </a:spcAft>
              <a:buClr>
                <a:schemeClr val="dk1"/>
              </a:buClr>
              <a:buSzPct val="65000"/>
              <a:buFont typeface="Arial" panose="020B0604020202020204"/>
              <a:buNone/>
            </a:pPr>
            <a:r>
              <a:rPr lang="en-GB" sz="1700">
                <a:solidFill>
                  <a:schemeClr val="dk1"/>
                </a:solidFill>
                <a:latin typeface="Roboto" panose="02000000000000000000"/>
                <a:ea typeface="Roboto" panose="02000000000000000000"/>
                <a:cs typeface="Roboto" panose="02000000000000000000"/>
                <a:sym typeface="Roboto" panose="02000000000000000000"/>
              </a:rPr>
              <a:t>BALANCE MAINTAINED</a:t>
            </a:r>
            <a:endParaRPr lang="en-GB" sz="1700">
              <a:solidFill>
                <a:schemeClr val="dk1"/>
              </a:solidFill>
              <a:latin typeface="Roboto" panose="02000000000000000000"/>
              <a:ea typeface="Roboto" panose="02000000000000000000"/>
              <a:cs typeface="Roboto" panose="02000000000000000000"/>
              <a:sym typeface="Roboto" panose="020000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So to keep a balance RBI has increased the withdrawal limit to supply more money in the market.</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They have liberalised it because the small scale industries were feeling the adverse impact of demonetisation.</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This will help pick up growth.</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On the other side RBI has to keep inflation under control apart from increase in growth rate.</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If you are not reducing the repo rate then you are also controlling inflation. (Demand and Supply)</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In December, RBI has projected the headline inflation at 5% in 4th quarter of 2016-17.</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In the first half of the next financial year the RBI projects the inflation to be in the range of 4% to 4.5% and 4.5% to 5% in 2nd half of the financial year 18. If you are not reducing the repo rate then you are also controlling inflation.</a:t>
            </a:r>
            <a:endParaRPr lang="en-GB" sz="1200">
              <a:solidFill>
                <a:srgbClr val="767676"/>
              </a:solidFill>
              <a:latin typeface="Muli" panose="00000500000000000000"/>
              <a:ea typeface="Muli" panose="00000500000000000000"/>
              <a:cs typeface="Muli" panose="00000500000000000000"/>
              <a:sym typeface="Muli" panose="00000500000000000000"/>
            </a:endParaRPr>
          </a:p>
          <a:p>
            <a:pPr lvl="0" rtl="0">
              <a:lnSpc>
                <a:spcPct val="106000"/>
              </a:lnSpc>
              <a:spcBef>
                <a:spcPts val="0"/>
              </a:spcBef>
              <a:spcAft>
                <a:spcPts val="400"/>
              </a:spcAft>
              <a:buClr>
                <a:schemeClr val="dk1"/>
              </a:buClr>
              <a:buSzPct val="65000"/>
              <a:buFont typeface="Arial" panose="020B0604020202020204"/>
              <a:buNone/>
            </a:pPr>
            <a:r>
              <a:rPr lang="en-GB" sz="1700">
                <a:solidFill>
                  <a:schemeClr val="dk1"/>
                </a:solidFill>
                <a:latin typeface="Roboto" panose="02000000000000000000"/>
                <a:ea typeface="Roboto" panose="02000000000000000000"/>
                <a:cs typeface="Roboto" panose="02000000000000000000"/>
                <a:sym typeface="Roboto" panose="02000000000000000000"/>
              </a:rPr>
              <a:t>GROWTH PROJECTION</a:t>
            </a:r>
            <a:endParaRPr lang="en-GB" sz="1700">
              <a:solidFill>
                <a:schemeClr val="dk1"/>
              </a:solidFill>
              <a:latin typeface="Roboto" panose="02000000000000000000"/>
              <a:ea typeface="Roboto" panose="02000000000000000000"/>
              <a:cs typeface="Roboto" panose="02000000000000000000"/>
              <a:sym typeface="Roboto" panose="020000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RBI projected GDP growth at 6.9% this financial year.</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Demonetisation did have an impact on GDP.</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Budget and Economic Survey has accepted that it is due to demonetisation that growth of small scale industry and service sector to some extend has been impacted by it because they were dependent on cash.</a:t>
            </a:r>
            <a:endParaRPr lang="en-GB" sz="1200">
              <a:solidFill>
                <a:srgbClr val="767676"/>
              </a:solidFill>
              <a:latin typeface="Muli" panose="00000500000000000000"/>
              <a:ea typeface="Muli" panose="00000500000000000000"/>
              <a:cs typeface="Muli" panose="00000500000000000000"/>
              <a:sym typeface="Muli" panose="00000500000000000000"/>
            </a:endParaRPr>
          </a:p>
          <a:p>
            <a:pPr marL="457200" lvl="0" indent="-304800" rtl="0">
              <a:lnSpc>
                <a:spcPct val="115000"/>
              </a:lnSpc>
              <a:spcBef>
                <a:spcPts val="0"/>
              </a:spcBef>
              <a:buClr>
                <a:srgbClr val="767676"/>
              </a:buClr>
              <a:buSzPct val="100000"/>
              <a:buFont typeface="Muli" panose="00000500000000000000"/>
            </a:pPr>
            <a:r>
              <a:rPr lang="en-GB" sz="1200">
                <a:solidFill>
                  <a:srgbClr val="767676"/>
                </a:solidFill>
                <a:latin typeface="Muli" panose="00000500000000000000"/>
                <a:ea typeface="Muli" panose="00000500000000000000"/>
                <a:cs typeface="Muli" panose="00000500000000000000"/>
                <a:sym typeface="Muli" panose="00000500000000000000"/>
              </a:rPr>
              <a:t>Demonetisation has played a role of a speed braker.</a:t>
            </a:r>
            <a:endParaRPr lang="en-GB" sz="1200">
              <a:solidFill>
                <a:srgbClr val="767676"/>
              </a:solidFill>
              <a:latin typeface="Muli" panose="00000500000000000000"/>
              <a:ea typeface="Muli" panose="00000500000000000000"/>
              <a:cs typeface="Muli" panose="00000500000000000000"/>
              <a:sym typeface="Muli" panose="00000500000000000000"/>
            </a:endParaRPr>
          </a:p>
          <a:p>
            <a:pPr lvl="0">
              <a:spcBef>
                <a:spcPts val="0"/>
              </a:spcBef>
              <a:buNone/>
            </a:pP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lt">
                                    <p:tmPct val="500"/>
                                  </p:iterate>
                                  <p:childTnLst>
                                    <p:set>
                                      <p:cBhvr>
                                        <p:cTn id="6" dur="1" fill="hold">
                                          <p:stCondLst>
                                            <p:cond delay="0"/>
                                          </p:stCondLst>
                                        </p:cTn>
                                        <p:tgtEl>
                                          <p:spTgt spid="537"/>
                                        </p:tgtEl>
                                        <p:attrNameLst>
                                          <p:attrName>style.visibility</p:attrName>
                                        </p:attrNameLst>
                                      </p:cBhvr>
                                      <p:to>
                                        <p:strVal val="visible"/>
                                      </p:to>
                                    </p:set>
                                    <p:animEffect transition="in" filter="fade">
                                      <p:cBhvr>
                                        <p:cTn id="7" dur="500"/>
                                        <p:tgtEl>
                                          <p:spTgt spid="5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bcwlpxacaae35ox"/>
          <p:cNvPicPr>
            <a:picLocks noChangeAspect="1"/>
          </p:cNvPicPr>
          <p:nvPr/>
        </p:nvPicPr>
        <p:blipFill>
          <a:blip r:embed="rId1"/>
          <a:stretch>
            <a:fillRect/>
          </a:stretch>
        </p:blipFill>
        <p:spPr>
          <a:xfrm>
            <a:off x="3329305" y="748030"/>
            <a:ext cx="2848610" cy="2848610"/>
          </a:xfrm>
          <a:prstGeom prst="rect">
            <a:avLst/>
          </a:prstGeom>
        </p:spPr>
      </p:pic>
      <p:sp>
        <p:nvSpPr>
          <p:cNvPr id="5" name="Rectangle 4"/>
          <p:cNvSpPr/>
          <p:nvPr/>
        </p:nvSpPr>
        <p:spPr>
          <a:xfrm>
            <a:off x="874395" y="3813175"/>
            <a:ext cx="7599680" cy="1188720"/>
          </a:xfrm>
          <a:prstGeom prst="rect">
            <a:avLst/>
          </a:prstGeom>
          <a:noFill/>
          <a:ln>
            <a:noFill/>
          </a:ln>
        </p:spPr>
        <p:txBody>
          <a:bodyPr wrap="none" rtlCol="0" anchor="t">
            <a:spAutoFit/>
          </a:bodyPr>
          <a:p>
            <a:pPr algn="ctr"/>
            <a:r>
              <a:rPr lang="en-US" altLang="zh-CN" sz="7200" b="1">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DHANYABAD SA</a:t>
            </a:r>
            <a:endParaRPr lang="en-US" altLang="zh-CN" sz="7200" b="1">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24" name="Shape 224"/>
        <p:cNvGrpSpPr/>
        <p:nvPr/>
      </p:nvGrpSpPr>
      <p:grpSpPr>
        <a:xfrm>
          <a:off x="0" y="0"/>
          <a:ext cx="0" cy="0"/>
          <a:chOff x="0" y="0"/>
          <a:chExt cx="0" cy="0"/>
        </a:xfrm>
      </p:grpSpPr>
      <p:grpSp>
        <p:nvGrpSpPr>
          <p:cNvPr id="225" name="Shape 225"/>
          <p:cNvGrpSpPr/>
          <p:nvPr/>
        </p:nvGrpSpPr>
        <p:grpSpPr>
          <a:xfrm rot="5400000">
            <a:off x="8641233" y="411193"/>
            <a:ext cx="278152" cy="345817"/>
            <a:chOff x="0" y="46600"/>
            <a:chExt cx="3121800" cy="5004600"/>
          </a:xfrm>
        </p:grpSpPr>
        <p:sp>
          <p:nvSpPr>
            <p:cNvPr id="226" name="Shape 226"/>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27" name="Shape 227"/>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28" name="Shape 228"/>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229" name="Shape 229"/>
          <p:cNvSpPr txBox="1"/>
          <p:nvPr/>
        </p:nvSpPr>
        <p:spPr>
          <a:xfrm>
            <a:off x="501525" y="445025"/>
            <a:ext cx="4770300" cy="443100"/>
          </a:xfrm>
          <a:prstGeom prst="rect">
            <a:avLst/>
          </a:prstGeom>
          <a:noFill/>
          <a:ln>
            <a:noFill/>
          </a:ln>
        </p:spPr>
        <p:txBody>
          <a:bodyPr lIns="91425" tIns="91425" rIns="91425" bIns="91425" anchor="t" anchorCtr="0">
            <a:noAutofit/>
          </a:bodyPr>
          <a:lstStyle/>
          <a:p>
            <a:pPr lvl="0" rtl="0">
              <a:spcBef>
                <a:spcPts val="0"/>
              </a:spcBef>
              <a:buNone/>
            </a:pPr>
            <a:r>
              <a:rPr lang="en-GB" sz="2800">
                <a:solidFill>
                  <a:srgbClr val="4E6F9B"/>
                </a:solidFill>
                <a:latin typeface="Muli" panose="00000500000000000000"/>
                <a:ea typeface="Muli" panose="00000500000000000000"/>
                <a:cs typeface="Muli" panose="00000500000000000000"/>
                <a:sym typeface="Muli" panose="00000500000000000000"/>
              </a:rPr>
              <a:t>What is Monetary Policy?</a:t>
            </a:r>
            <a:endParaRPr lang="en-GB" sz="2800">
              <a:solidFill>
                <a:srgbClr val="4E6F9B"/>
              </a:solidFill>
              <a:latin typeface="Muli" panose="00000500000000000000"/>
              <a:ea typeface="Muli" panose="00000500000000000000"/>
              <a:cs typeface="Muli" panose="00000500000000000000"/>
              <a:sym typeface="Muli" panose="00000500000000000000"/>
            </a:endParaRPr>
          </a:p>
        </p:txBody>
      </p:sp>
      <p:grpSp>
        <p:nvGrpSpPr>
          <p:cNvPr id="230" name="Shape 230"/>
          <p:cNvGrpSpPr/>
          <p:nvPr/>
        </p:nvGrpSpPr>
        <p:grpSpPr>
          <a:xfrm>
            <a:off x="850958" y="1613293"/>
            <a:ext cx="278152" cy="345817"/>
            <a:chOff x="0" y="46600"/>
            <a:chExt cx="3121800" cy="5004600"/>
          </a:xfrm>
        </p:grpSpPr>
        <p:sp>
          <p:nvSpPr>
            <p:cNvPr id="231" name="Shape 231"/>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32" name="Shape 232"/>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33" name="Shape 233"/>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234" name="Shape 234"/>
          <p:cNvSpPr txBox="1"/>
          <p:nvPr/>
        </p:nvSpPr>
        <p:spPr>
          <a:xfrm>
            <a:off x="1457900" y="1476136"/>
            <a:ext cx="4770300" cy="3418200"/>
          </a:xfrm>
          <a:prstGeom prst="rect">
            <a:avLst/>
          </a:prstGeom>
          <a:noFill/>
          <a:ln>
            <a:noFill/>
          </a:ln>
        </p:spPr>
        <p:txBody>
          <a:bodyPr lIns="91425" tIns="91425" rIns="91425" bIns="91425" anchor="t" anchorCtr="0">
            <a:noAutofit/>
          </a:bodyPr>
          <a:lstStyle/>
          <a:p>
            <a:pPr lvl="0" rtl="0">
              <a:spcBef>
                <a:spcPts val="0"/>
              </a:spcBef>
              <a:buNone/>
            </a:pPr>
            <a:r>
              <a:rPr lang="en-GB" sz="2400">
                <a:solidFill>
                  <a:srgbClr val="222222"/>
                </a:solidFill>
                <a:highlight>
                  <a:srgbClr val="FFFFFF"/>
                </a:highlight>
                <a:latin typeface="Cambria" panose="02040503050406030204"/>
                <a:ea typeface="Cambria" panose="02040503050406030204"/>
                <a:cs typeface="Cambria" panose="02040503050406030204"/>
                <a:sym typeface="Cambria" panose="02040503050406030204"/>
              </a:rPr>
              <a:t>process by which the </a:t>
            </a:r>
            <a:r>
              <a:rPr lang="en-GB" sz="2400" b="1">
                <a:solidFill>
                  <a:srgbClr val="222222"/>
                </a:solidFill>
                <a:highlight>
                  <a:srgbClr val="FFFFFF"/>
                </a:highlight>
                <a:latin typeface="Cambria" panose="02040503050406030204"/>
                <a:ea typeface="Cambria" panose="02040503050406030204"/>
                <a:cs typeface="Cambria" panose="02040503050406030204"/>
                <a:sym typeface="Cambria" panose="02040503050406030204"/>
              </a:rPr>
              <a:t>monetary</a:t>
            </a:r>
            <a:r>
              <a:rPr lang="en-GB" sz="2400">
                <a:solidFill>
                  <a:srgbClr val="222222"/>
                </a:solidFill>
                <a:highlight>
                  <a:srgbClr val="FFFFFF"/>
                </a:highlight>
                <a:latin typeface="Cambria" panose="02040503050406030204"/>
                <a:ea typeface="Cambria" panose="02040503050406030204"/>
                <a:cs typeface="Cambria" panose="02040503050406030204"/>
                <a:sym typeface="Cambria" panose="02040503050406030204"/>
              </a:rPr>
              <a:t> authority of a country, like the central bank or currency board, controls the supply of money, often targeting an inflation rate or interest rate to ensure price stability and general trust in the currency</a:t>
            </a:r>
            <a:endParaRPr lang="en-GB" sz="2400">
              <a:solidFill>
                <a:srgbClr val="222222"/>
              </a:solidFill>
              <a:highlight>
                <a:srgbClr val="FFFFFF"/>
              </a:highlight>
              <a:latin typeface="Cambria" panose="02040503050406030204"/>
              <a:ea typeface="Cambria" panose="02040503050406030204"/>
              <a:cs typeface="Cambria" panose="02040503050406030204"/>
              <a:sym typeface="Cambria" panose="02040503050406030204"/>
            </a:endParaRPr>
          </a:p>
        </p:txBody>
      </p:sp>
      <p:pic>
        <p:nvPicPr>
          <p:cNvPr id="235" name="Shape 235" descr="monetary_policy.png"/>
          <p:cNvPicPr preferRelativeResize="0"/>
          <p:nvPr/>
        </p:nvPicPr>
        <p:blipFill>
          <a:blip r:embed="rId1"/>
          <a:stretch>
            <a:fillRect/>
          </a:stretch>
        </p:blipFill>
        <p:spPr>
          <a:xfrm>
            <a:off x="6557012" y="1667625"/>
            <a:ext cx="2314575" cy="2228850"/>
          </a:xfrm>
          <a:prstGeom prst="rect">
            <a:avLst/>
          </a:prstGeom>
          <a:noFill/>
          <a:ln>
            <a:noFill/>
          </a:ln>
        </p:spPr>
      </p:pic>
    </p:spTree>
  </p:cSld>
  <p:clrMapOvr>
    <a:masterClrMapping/>
  </p:clrMapOvr>
  <p:transition spd="slow">
    <p:split orient="vert"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235"/>
                                        </p:tgtEl>
                                        <p:attrNameLst>
                                          <p:attrName>style.visibility</p:attrName>
                                        </p:attrNameLst>
                                      </p:cBhvr>
                                      <p:to>
                                        <p:strVal val="visible"/>
                                      </p:to>
                                    </p:set>
                                    <p:anim calcmode="lin" valueType="num">
                                      <p:cBhvr additive="base">
                                        <p:cTn id="7" dur="1000"/>
                                        <p:tgtEl>
                                          <p:spTgt spid="235"/>
                                        </p:tgtEl>
                                        <p:attrNameLst>
                                          <p:attrName>ppt_w</p:attrName>
                                        </p:attrNameLst>
                                      </p:cBhvr>
                                      <p:tavLst>
                                        <p:tav tm="0" fmla="">
                                          <p:val>
                                            <p:fltVal val="0"/>
                                          </p:val>
                                        </p:tav>
                                        <p:tav tm="100000" fmla="">
                                          <p:val>
                                            <p:strVal val="#ppt_w"/>
                                          </p:val>
                                        </p:tav>
                                      </p:tavLst>
                                    </p:anim>
                                    <p:anim calcmode="lin" valueType="num">
                                      <p:cBhvr additive="base">
                                        <p:cTn id="8" dur="1000"/>
                                        <p:tgtEl>
                                          <p:spTgt spid="235"/>
                                        </p:tgtEl>
                                        <p:attrNameLst>
                                          <p:attrName>ppt_h</p:attrName>
                                        </p:attrNameLst>
                                      </p:cBhvr>
                                      <p:tavLst>
                                        <p:tav tm="0" fmla="">
                                          <p:val>
                                            <p:fltVal val="0"/>
                                          </p:val>
                                        </p:tav>
                                        <p:tav tm="100000" fmla="">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30"/>
                                        </p:tgtEl>
                                        <p:attrNameLst>
                                          <p:attrName>style.visibility</p:attrName>
                                        </p:attrNameLst>
                                      </p:cBhvr>
                                      <p:to>
                                        <p:strVal val="visible"/>
                                      </p:to>
                                    </p:set>
                                    <p:animEffect transition="in" filter="fade">
                                      <p:cBhvr>
                                        <p:cTn id="13" dur="1000"/>
                                        <p:tgtEl>
                                          <p:spTgt spid="230"/>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234">
                                            <p:txEl>
                                              <p:pRg st="0" end="0"/>
                                            </p:txEl>
                                          </p:spTgt>
                                        </p:tgtEl>
                                        <p:attrNameLst>
                                          <p:attrName>style.visibility</p:attrName>
                                        </p:attrNameLst>
                                      </p:cBhvr>
                                      <p:to>
                                        <p:strVal val="visible"/>
                                      </p:to>
                                    </p:set>
                                    <p:animEffect transition="in" filter="fade">
                                      <p:cBhvr>
                                        <p:cTn id="17" dur="1000"/>
                                        <p:tgtEl>
                                          <p:spTgt spid="234">
                                            <p:txEl>
                                              <p:pRg st="0" end="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39" name="Shape 239"/>
        <p:cNvGrpSpPr/>
        <p:nvPr/>
      </p:nvGrpSpPr>
      <p:grpSpPr>
        <a:xfrm>
          <a:off x="0" y="0"/>
          <a:ext cx="0" cy="0"/>
          <a:chOff x="0" y="0"/>
          <a:chExt cx="0" cy="0"/>
        </a:xfrm>
      </p:grpSpPr>
      <p:sp>
        <p:nvSpPr>
          <p:cNvPr id="240" name="Shape 240"/>
          <p:cNvSpPr txBox="1"/>
          <p:nvPr/>
        </p:nvSpPr>
        <p:spPr>
          <a:xfrm>
            <a:off x="524850" y="393650"/>
            <a:ext cx="6048900" cy="852900"/>
          </a:xfrm>
          <a:prstGeom prst="rect">
            <a:avLst/>
          </a:prstGeom>
          <a:noFill/>
          <a:ln>
            <a:noFill/>
          </a:ln>
        </p:spPr>
        <p:txBody>
          <a:bodyPr lIns="91425" tIns="91425" rIns="91425" bIns="91425" anchor="t" anchorCtr="0">
            <a:noAutofit/>
          </a:bodyPr>
          <a:lstStyle/>
          <a:p>
            <a:pPr lvl="0">
              <a:spcBef>
                <a:spcPts val="0"/>
              </a:spcBef>
              <a:buNone/>
            </a:pPr>
            <a:r>
              <a:rPr lang="en-GB" sz="2400" b="1">
                <a:solidFill>
                  <a:srgbClr val="5E85B9"/>
                </a:solidFill>
              </a:rPr>
              <a:t>Money Supply</a:t>
            </a:r>
            <a:endParaRPr lang="en-GB" sz="2400" b="1">
              <a:solidFill>
                <a:srgbClr val="5E85B9"/>
              </a:solidFill>
            </a:endParaRPr>
          </a:p>
        </p:txBody>
      </p:sp>
      <p:sp>
        <p:nvSpPr>
          <p:cNvPr id="241" name="Shape 241"/>
          <p:cNvSpPr txBox="1"/>
          <p:nvPr/>
        </p:nvSpPr>
        <p:spPr>
          <a:xfrm>
            <a:off x="1528650" y="1417125"/>
            <a:ext cx="3490200" cy="3450900"/>
          </a:xfrm>
          <a:prstGeom prst="rect">
            <a:avLst/>
          </a:prstGeom>
          <a:noFill/>
          <a:ln>
            <a:noFill/>
          </a:ln>
        </p:spPr>
        <p:txBody>
          <a:bodyPr lIns="91425" tIns="91425" rIns="91425" bIns="91425" anchor="t" anchorCtr="0">
            <a:noAutofit/>
          </a:bodyPr>
          <a:lstStyle/>
          <a:p>
            <a:pPr lvl="0">
              <a:spcBef>
                <a:spcPts val="0"/>
              </a:spcBef>
              <a:buClr>
                <a:schemeClr val="dk1"/>
              </a:buClr>
              <a:buSzPct val="46000"/>
              <a:buFont typeface="Arial" panose="020B0604020202020204"/>
              <a:buNone/>
            </a:pPr>
            <a:r>
              <a:rPr lang="en-GB" sz="2400">
                <a:latin typeface="Cambria" panose="02040503050406030204"/>
                <a:ea typeface="Cambria" panose="02040503050406030204"/>
                <a:cs typeface="Cambria" panose="02040503050406030204"/>
                <a:sym typeface="Cambria" panose="02040503050406030204"/>
              </a:rPr>
              <a:t>Money supply is the entire </a:t>
            </a:r>
            <a:r>
              <a:rPr lang="en-GB" sz="2400" b="1">
                <a:latin typeface="Cambria" panose="02040503050406030204"/>
                <a:ea typeface="Cambria" panose="02040503050406030204"/>
                <a:cs typeface="Cambria" panose="02040503050406030204"/>
                <a:sym typeface="Cambria" panose="02040503050406030204"/>
              </a:rPr>
              <a:t>stock of currency</a:t>
            </a:r>
            <a:r>
              <a:rPr lang="en-GB" sz="2400">
                <a:latin typeface="Cambria" panose="02040503050406030204"/>
                <a:ea typeface="Cambria" panose="02040503050406030204"/>
                <a:cs typeface="Cambria" panose="02040503050406030204"/>
                <a:sym typeface="Cambria" panose="02040503050406030204"/>
              </a:rPr>
              <a:t> and other liquid instruments</a:t>
            </a:r>
            <a:endParaRPr lang="en-GB" sz="2400">
              <a:latin typeface="Cambria" panose="02040503050406030204"/>
              <a:ea typeface="Cambria" panose="02040503050406030204"/>
              <a:cs typeface="Cambria" panose="02040503050406030204"/>
              <a:sym typeface="Cambria" panose="02040503050406030204"/>
            </a:endParaRPr>
          </a:p>
          <a:p>
            <a:pPr lvl="0">
              <a:spcBef>
                <a:spcPts val="0"/>
              </a:spcBef>
              <a:buClr>
                <a:schemeClr val="dk1"/>
              </a:buClr>
              <a:buSzPct val="46000"/>
              <a:buFont typeface="Arial" panose="020B0604020202020204"/>
              <a:buNone/>
            </a:pPr>
            <a:r>
              <a:rPr lang="en-GB" sz="2400">
                <a:latin typeface="Cambria" panose="02040503050406030204"/>
                <a:ea typeface="Cambria" panose="02040503050406030204"/>
                <a:cs typeface="Cambria" panose="02040503050406030204"/>
                <a:sym typeface="Cambria" panose="02040503050406030204"/>
              </a:rPr>
              <a:t>circulating in a country's economy as of a particular time.</a:t>
            </a:r>
            <a:endParaRPr lang="en-GB" sz="2400">
              <a:latin typeface="Cambria" panose="02040503050406030204"/>
              <a:ea typeface="Cambria" panose="02040503050406030204"/>
              <a:cs typeface="Cambria" panose="02040503050406030204"/>
              <a:sym typeface="Cambria" panose="02040503050406030204"/>
            </a:endParaRPr>
          </a:p>
        </p:txBody>
      </p:sp>
      <p:grpSp>
        <p:nvGrpSpPr>
          <p:cNvPr id="242" name="Shape 242"/>
          <p:cNvGrpSpPr/>
          <p:nvPr/>
        </p:nvGrpSpPr>
        <p:grpSpPr>
          <a:xfrm>
            <a:off x="864083" y="1573943"/>
            <a:ext cx="278152" cy="345817"/>
            <a:chOff x="0" y="46600"/>
            <a:chExt cx="3121800" cy="5004600"/>
          </a:xfrm>
        </p:grpSpPr>
        <p:sp>
          <p:nvSpPr>
            <p:cNvPr id="243" name="Shape 243"/>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44" name="Shape 244"/>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45" name="Shape 2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pic>
        <p:nvPicPr>
          <p:cNvPr id="246" name="Shape 246" descr="M_Id_469909_Money_bag.jpg"/>
          <p:cNvPicPr preferRelativeResize="0"/>
          <p:nvPr/>
        </p:nvPicPr>
        <p:blipFill>
          <a:blip r:embed="rId1"/>
          <a:stretch>
            <a:fillRect/>
          </a:stretch>
        </p:blipFill>
        <p:spPr>
          <a:xfrm>
            <a:off x="4878349" y="2278050"/>
            <a:ext cx="4100124" cy="2484925"/>
          </a:xfrm>
          <a:prstGeom prst="rect">
            <a:avLst/>
          </a:prstGeom>
          <a:noFill/>
          <a:ln>
            <a:noFill/>
          </a:ln>
        </p:spPr>
      </p:pic>
    </p:spTree>
  </p:cSld>
  <p:clrMapOvr>
    <a:masterClrMapping/>
  </p:clrMapOvr>
  <p:transition>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46"/>
                                        </p:tgtEl>
                                        <p:attrNameLst>
                                          <p:attrName>style.visibility</p:attrName>
                                        </p:attrNameLst>
                                      </p:cBhvr>
                                      <p:to>
                                        <p:strVal val="visible"/>
                                      </p:to>
                                    </p:set>
                                    <p:animEffect transition="in" filter="checkerboard(across)">
                                      <p:cBhvr>
                                        <p:cTn id="7" dur="500"/>
                                        <p:tgtEl>
                                          <p:spTgt spid="246"/>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241"/>
                                        </p:tgtEl>
                                        <p:attrNameLst>
                                          <p:attrName>style.visibility</p:attrName>
                                        </p:attrNameLst>
                                      </p:cBhvr>
                                      <p:to>
                                        <p:strVal val="visible"/>
                                      </p:to>
                                    </p:set>
                                    <p:animEffect transition="in" filter="checkerboard(across)">
                                      <p:cBhvr>
                                        <p:cTn id="12" dur="500"/>
                                        <p:tgtEl>
                                          <p:spTgt spid="241"/>
                                        </p:tgtEl>
                                      </p:cBhvr>
                                    </p:animEffect>
                                  </p:childTnLst>
                                </p:cTn>
                              </p:par>
                              <p:par>
                                <p:cTn id="13" presetID="5" presetClass="entr" presetSubtype="10" fill="hold" nodeType="withEffect">
                                  <p:stCondLst>
                                    <p:cond delay="0"/>
                                  </p:stCondLst>
                                  <p:childTnLst>
                                    <p:set>
                                      <p:cBhvr>
                                        <p:cTn id="14" dur="1" fill="hold">
                                          <p:stCondLst>
                                            <p:cond delay="0"/>
                                          </p:stCondLst>
                                        </p:cTn>
                                        <p:tgtEl>
                                          <p:spTgt spid="242"/>
                                        </p:tgtEl>
                                        <p:attrNameLst>
                                          <p:attrName>style.visibility</p:attrName>
                                        </p:attrNameLst>
                                      </p:cBhvr>
                                      <p:to>
                                        <p:strVal val="visible"/>
                                      </p:to>
                                    </p:set>
                                    <p:animEffect transition="in" filter="checkerboard(across)">
                                      <p:cBhvr>
                                        <p:cTn id="15" dur="5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50" name="Shape 250"/>
        <p:cNvGrpSpPr/>
        <p:nvPr/>
      </p:nvGrpSpPr>
      <p:grpSpPr>
        <a:xfrm>
          <a:off x="0" y="0"/>
          <a:ext cx="0" cy="0"/>
          <a:chOff x="0" y="0"/>
          <a:chExt cx="0" cy="0"/>
        </a:xfrm>
      </p:grpSpPr>
    </p:spTree>
  </p:cSld>
  <p:clrMapOvr>
    <a:masterClrMapping/>
  </p:clrMapOvr>
  <p:transition>
    <p:strips dir="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54" name="Shape 254"/>
        <p:cNvGrpSpPr/>
        <p:nvPr/>
      </p:nvGrpSpPr>
      <p:grpSpPr>
        <a:xfrm>
          <a:off x="0" y="0"/>
          <a:ext cx="0" cy="0"/>
          <a:chOff x="0" y="0"/>
          <a:chExt cx="0" cy="0"/>
        </a:xfrm>
      </p:grpSpPr>
      <p:sp>
        <p:nvSpPr>
          <p:cNvPr id="255" name="Shape 255"/>
          <p:cNvSpPr txBox="1"/>
          <p:nvPr>
            <p:ph type="title"/>
          </p:nvPr>
        </p:nvSpPr>
        <p:spPr>
          <a:xfrm>
            <a:off x="370482" y="445025"/>
            <a:ext cx="8460000" cy="572700"/>
          </a:xfrm>
          <a:prstGeom prst="rect">
            <a:avLst/>
          </a:prstGeom>
        </p:spPr>
        <p:txBody>
          <a:bodyPr lIns="91425" tIns="91425" rIns="91425" bIns="91425" anchor="t" anchorCtr="0">
            <a:noAutofit/>
          </a:bodyPr>
          <a:lstStyle/>
          <a:p>
            <a:pPr lvl="0">
              <a:spcBef>
                <a:spcPts val="0"/>
              </a:spcBef>
              <a:buNone/>
            </a:pPr>
            <a:r>
              <a:rPr lang="en-GB" b="1"/>
              <a:t>Why Monetary Policy?</a:t>
            </a:r>
            <a:endParaRPr lang="en-GB" b="1"/>
          </a:p>
        </p:txBody>
      </p:sp>
      <p:sp>
        <p:nvSpPr>
          <p:cNvPr id="256" name="Shape 256"/>
          <p:cNvSpPr txBox="1"/>
          <p:nvPr>
            <p:ph type="subTitle" idx="2"/>
          </p:nvPr>
        </p:nvSpPr>
        <p:spPr>
          <a:xfrm>
            <a:off x="370475" y="1160637"/>
            <a:ext cx="8460000" cy="570900"/>
          </a:xfrm>
          <a:prstGeom prst="rect">
            <a:avLst/>
          </a:prstGeom>
        </p:spPr>
        <p:txBody>
          <a:bodyPr lIns="91425" tIns="91425" rIns="91425" bIns="91425" anchor="t" anchorCtr="0">
            <a:noAutofit/>
          </a:bodyPr>
          <a:lstStyle/>
          <a:p>
            <a:pPr marL="0" marR="0" lvl="0" indent="-69850" algn="l" rtl="0">
              <a:lnSpc>
                <a:spcPct val="115000"/>
              </a:lnSpc>
              <a:spcBef>
                <a:spcPts val="0"/>
              </a:spcBef>
              <a:spcAft>
                <a:spcPts val="1600"/>
              </a:spcAft>
              <a:buClr>
                <a:schemeClr val="dk1"/>
              </a:buClr>
              <a:buSzPct val="61000"/>
              <a:buFont typeface="Arial" panose="020B0604020202020204"/>
              <a:buNone/>
            </a:pPr>
            <a:r>
              <a:rPr lang="en-GB">
                <a:latin typeface="Cambria" panose="02040503050406030204"/>
                <a:ea typeface="Cambria" panose="02040503050406030204"/>
                <a:cs typeface="Cambria" panose="02040503050406030204"/>
                <a:sym typeface="Cambria" panose="02040503050406030204"/>
              </a:rPr>
              <a:t>	“To attain a set of objectives oriented towards the </a:t>
            </a:r>
            <a:r>
              <a:rPr lang="en-GB" b="1">
                <a:latin typeface="Cambria" panose="02040503050406030204"/>
                <a:ea typeface="Cambria" panose="02040503050406030204"/>
                <a:cs typeface="Cambria" panose="02040503050406030204"/>
                <a:sym typeface="Cambria" panose="02040503050406030204"/>
              </a:rPr>
              <a:t>economic growth</a:t>
            </a:r>
            <a:r>
              <a:rPr lang="en-GB">
                <a:latin typeface="Cambria" panose="02040503050406030204"/>
                <a:ea typeface="Cambria" panose="02040503050406030204"/>
                <a:cs typeface="Cambria" panose="02040503050406030204"/>
                <a:sym typeface="Cambria" panose="02040503050406030204"/>
              </a:rPr>
              <a:t> and </a:t>
            </a:r>
            <a:r>
              <a:rPr lang="en-GB" b="1">
                <a:latin typeface="Cambria" panose="02040503050406030204"/>
                <a:ea typeface="Cambria" panose="02040503050406030204"/>
                <a:cs typeface="Cambria" panose="02040503050406030204"/>
                <a:sym typeface="Cambria" panose="02040503050406030204"/>
              </a:rPr>
              <a:t>stability</a:t>
            </a:r>
            <a:r>
              <a:rPr lang="en-GB">
                <a:latin typeface="Cambria" panose="02040503050406030204"/>
                <a:ea typeface="Cambria" panose="02040503050406030204"/>
                <a:cs typeface="Cambria" panose="02040503050406030204"/>
                <a:sym typeface="Cambria" panose="02040503050406030204"/>
              </a:rPr>
              <a:t>.</a:t>
            </a:r>
            <a:endParaRPr lang="en-GB">
              <a:latin typeface="Cambria" panose="02040503050406030204"/>
              <a:ea typeface="Cambria" panose="02040503050406030204"/>
              <a:cs typeface="Cambria" panose="02040503050406030204"/>
              <a:sym typeface="Cambria" panose="02040503050406030204"/>
            </a:endParaRPr>
          </a:p>
        </p:txBody>
      </p:sp>
      <p:sp>
        <p:nvSpPr>
          <p:cNvPr id="257" name="Shape 257"/>
          <p:cNvSpPr txBox="1"/>
          <p:nvPr/>
        </p:nvSpPr>
        <p:spPr>
          <a:xfrm>
            <a:off x="891337" y="2118050"/>
            <a:ext cx="3149100" cy="2020500"/>
          </a:xfrm>
          <a:prstGeom prst="rect">
            <a:avLst/>
          </a:prstGeom>
          <a:noFill/>
          <a:ln>
            <a:noFill/>
          </a:ln>
        </p:spPr>
        <p:txBody>
          <a:bodyPr lIns="91425" tIns="91425" rIns="91425" bIns="91425" anchor="t" anchorCtr="0">
            <a:noAutofit/>
          </a:bodyPr>
          <a:lstStyle/>
          <a:p>
            <a:pPr marL="0" marR="0" lvl="0" indent="-69850" algn="l" rtl="0">
              <a:lnSpc>
                <a:spcPct val="115000"/>
              </a:lnSpc>
              <a:spcBef>
                <a:spcPts val="0"/>
              </a:spcBef>
              <a:spcAft>
                <a:spcPts val="1600"/>
              </a:spcAft>
              <a:buClr>
                <a:schemeClr val="dk1"/>
              </a:buClr>
              <a:buSzPct val="46000"/>
              <a:buFont typeface="Arial" panose="020B0604020202020204"/>
              <a:buNone/>
            </a:pPr>
            <a:r>
              <a:rPr lang="en-GB" sz="2400" b="1">
                <a:solidFill>
                  <a:srgbClr val="A64D79"/>
                </a:solidFill>
                <a:latin typeface="Cambria" panose="02040503050406030204"/>
                <a:ea typeface="Cambria" panose="02040503050406030204"/>
                <a:cs typeface="Cambria" panose="02040503050406030204"/>
                <a:sym typeface="Cambria" panose="02040503050406030204"/>
              </a:rPr>
              <a:t>               Objectives </a:t>
            </a:r>
            <a:endParaRPr lang="en-GB" sz="2400" b="1">
              <a:solidFill>
                <a:srgbClr val="A64D79"/>
              </a:solidFill>
              <a:latin typeface="Cambria" panose="02040503050406030204"/>
              <a:ea typeface="Cambria" panose="02040503050406030204"/>
              <a:cs typeface="Cambria" panose="02040503050406030204"/>
              <a:sym typeface="Cambria" panose="02040503050406030204"/>
            </a:endParaRPr>
          </a:p>
          <a:p>
            <a:pPr marL="0" marR="0" lvl="0" indent="-69850" algn="l" rtl="0">
              <a:lnSpc>
                <a:spcPct val="115000"/>
              </a:lnSpc>
              <a:spcBef>
                <a:spcPts val="0"/>
              </a:spcBef>
              <a:spcAft>
                <a:spcPts val="1600"/>
              </a:spcAft>
              <a:buClr>
                <a:schemeClr val="dk1"/>
              </a:buClr>
              <a:buSzPct val="46000"/>
              <a:buFont typeface="Arial" panose="020B0604020202020204"/>
              <a:buNone/>
            </a:pPr>
            <a:r>
              <a:rPr lang="en-GB" sz="2400" b="1">
                <a:solidFill>
                  <a:srgbClr val="A64D79"/>
                </a:solidFill>
                <a:latin typeface="Cambria" panose="02040503050406030204"/>
                <a:ea typeface="Cambria" panose="02040503050406030204"/>
                <a:cs typeface="Cambria" panose="02040503050406030204"/>
                <a:sym typeface="Cambria" panose="02040503050406030204"/>
              </a:rPr>
              <a:t>                       of  </a:t>
            </a:r>
            <a:endParaRPr lang="en-GB" sz="2400" b="1">
              <a:solidFill>
                <a:srgbClr val="A64D79"/>
              </a:solidFill>
              <a:latin typeface="Cambria" panose="02040503050406030204"/>
              <a:ea typeface="Cambria" panose="02040503050406030204"/>
              <a:cs typeface="Cambria" panose="02040503050406030204"/>
              <a:sym typeface="Cambria" panose="02040503050406030204"/>
            </a:endParaRPr>
          </a:p>
          <a:p>
            <a:pPr marL="0" marR="0" lvl="0" indent="-69850" algn="l" rtl="0">
              <a:lnSpc>
                <a:spcPct val="115000"/>
              </a:lnSpc>
              <a:spcBef>
                <a:spcPts val="0"/>
              </a:spcBef>
              <a:spcAft>
                <a:spcPts val="1600"/>
              </a:spcAft>
              <a:buClr>
                <a:schemeClr val="dk1"/>
              </a:buClr>
              <a:buSzPct val="46000"/>
              <a:buFont typeface="Arial" panose="020B0604020202020204"/>
              <a:buNone/>
            </a:pPr>
            <a:r>
              <a:rPr lang="en-GB" sz="2400" b="1">
                <a:solidFill>
                  <a:srgbClr val="A64D79"/>
                </a:solidFill>
                <a:latin typeface="Cambria" panose="02040503050406030204"/>
                <a:ea typeface="Cambria" panose="02040503050406030204"/>
                <a:cs typeface="Cambria" panose="02040503050406030204"/>
                <a:sym typeface="Cambria" panose="02040503050406030204"/>
              </a:rPr>
              <a:t>          Monetary Policy</a:t>
            </a:r>
            <a:endParaRPr lang="en-GB" sz="2400" b="1">
              <a:solidFill>
                <a:srgbClr val="A64D79"/>
              </a:solidFill>
              <a:latin typeface="Cambria" panose="02040503050406030204"/>
              <a:ea typeface="Cambria" panose="02040503050406030204"/>
              <a:cs typeface="Cambria" panose="02040503050406030204"/>
              <a:sym typeface="Cambria" panose="02040503050406030204"/>
            </a:endParaRPr>
          </a:p>
        </p:txBody>
      </p:sp>
      <p:grpSp>
        <p:nvGrpSpPr>
          <p:cNvPr id="258" name="Shape 258"/>
          <p:cNvGrpSpPr/>
          <p:nvPr/>
        </p:nvGrpSpPr>
        <p:grpSpPr>
          <a:xfrm rot="5400000">
            <a:off x="8641233" y="411193"/>
            <a:ext cx="278152" cy="345817"/>
            <a:chOff x="0" y="46600"/>
            <a:chExt cx="3121800" cy="5004600"/>
          </a:xfrm>
        </p:grpSpPr>
        <p:sp>
          <p:nvSpPr>
            <p:cNvPr id="259" name="Shape 259"/>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60" name="Shape 260"/>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61" name="Shape 261"/>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262" name="Shape 262"/>
          <p:cNvGrpSpPr/>
          <p:nvPr/>
        </p:nvGrpSpPr>
        <p:grpSpPr>
          <a:xfrm>
            <a:off x="582708" y="2181768"/>
            <a:ext cx="278152" cy="345817"/>
            <a:chOff x="0" y="46600"/>
            <a:chExt cx="3121800" cy="5004600"/>
          </a:xfrm>
        </p:grpSpPr>
        <p:sp>
          <p:nvSpPr>
            <p:cNvPr id="263" name="Shape 263"/>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64" name="Shape 264"/>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65" name="Shape 265"/>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266" name="Shape 266"/>
          <p:cNvGrpSpPr/>
          <p:nvPr/>
        </p:nvGrpSpPr>
        <p:grpSpPr>
          <a:xfrm>
            <a:off x="5051422" y="1635412"/>
            <a:ext cx="3463750" cy="3300667"/>
            <a:chOff x="4915315" y="1174299"/>
            <a:chExt cx="3915169" cy="3729988"/>
          </a:xfrm>
        </p:grpSpPr>
        <p:sp>
          <p:nvSpPr>
            <p:cNvPr id="267" name="Shape 267"/>
            <p:cNvSpPr/>
            <p:nvPr/>
          </p:nvSpPr>
          <p:spPr>
            <a:xfrm>
              <a:off x="6177255" y="1174299"/>
              <a:ext cx="1397999" cy="1802100"/>
            </a:xfrm>
            <a:custGeom>
              <a:avLst/>
              <a:gdLst/>
              <a:ahLst/>
              <a:cxnLst/>
              <a:pathLst>
                <a:path w="120000" h="120000" extrusionOk="0">
                  <a:moveTo>
                    <a:pt x="60000" y="0"/>
                  </a:moveTo>
                  <a:cubicBezTo>
                    <a:pt x="26909" y="0"/>
                    <a:pt x="0" y="20828"/>
                    <a:pt x="0" y="46442"/>
                  </a:cubicBezTo>
                  <a:cubicBezTo>
                    <a:pt x="0" y="72056"/>
                    <a:pt x="60000" y="120000"/>
                    <a:pt x="60000" y="120000"/>
                  </a:cubicBezTo>
                  <a:cubicBezTo>
                    <a:pt x="60000" y="120000"/>
                    <a:pt x="120000" y="72056"/>
                    <a:pt x="120000" y="46442"/>
                  </a:cubicBezTo>
                  <a:cubicBezTo>
                    <a:pt x="120000" y="20828"/>
                    <a:pt x="93090" y="0"/>
                    <a:pt x="60000" y="0"/>
                  </a:cubicBezTo>
                  <a:close/>
                  <a:moveTo>
                    <a:pt x="60000" y="83596"/>
                  </a:moveTo>
                  <a:cubicBezTo>
                    <a:pt x="32000" y="83596"/>
                    <a:pt x="9454" y="66051"/>
                    <a:pt x="9454" y="44472"/>
                  </a:cubicBezTo>
                  <a:cubicBezTo>
                    <a:pt x="9454" y="22799"/>
                    <a:pt x="32000" y="5254"/>
                    <a:pt x="60000" y="5254"/>
                  </a:cubicBezTo>
                  <a:cubicBezTo>
                    <a:pt x="88000" y="5254"/>
                    <a:pt x="110545" y="22799"/>
                    <a:pt x="110545" y="44472"/>
                  </a:cubicBezTo>
                  <a:cubicBezTo>
                    <a:pt x="110545" y="66051"/>
                    <a:pt x="88000" y="83596"/>
                    <a:pt x="60000" y="83596"/>
                  </a:cubicBezTo>
                  <a:close/>
                </a:path>
              </a:pathLst>
            </a:custGeom>
            <a:solidFill>
              <a:srgbClr val="5E85B9"/>
            </a:solidFill>
            <a:ln>
              <a:noFill/>
            </a:ln>
          </p:spPr>
          <p:txBody>
            <a:bodyPr lIns="91425" tIns="45700" rIns="91425" bIns="45700" anchor="ctr" anchorCtr="0">
              <a:noAutofit/>
            </a:bodyPr>
            <a:lstStyle/>
            <a:p>
              <a:pPr marL="0" marR="0" lvl="0" indent="0" algn="l" rtl="0">
                <a:spcBef>
                  <a:spcPts val="0"/>
                </a:spcBef>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8" name="Shape 268"/>
            <p:cNvSpPr/>
            <p:nvPr/>
          </p:nvSpPr>
          <p:spPr>
            <a:xfrm>
              <a:off x="6992984" y="1951676"/>
              <a:ext cx="1837500" cy="1565100"/>
            </a:xfrm>
            <a:custGeom>
              <a:avLst/>
              <a:gdLst/>
              <a:ahLst/>
              <a:cxnLst/>
              <a:pathLst>
                <a:path w="120000" h="120000" extrusionOk="0">
                  <a:moveTo>
                    <a:pt x="112159" y="43459"/>
                  </a:moveTo>
                  <a:cubicBezTo>
                    <a:pt x="104411" y="15351"/>
                    <a:pt x="78585" y="0"/>
                    <a:pt x="54696" y="9081"/>
                  </a:cubicBezTo>
                  <a:cubicBezTo>
                    <a:pt x="30714" y="18162"/>
                    <a:pt x="0" y="86270"/>
                    <a:pt x="0" y="86270"/>
                  </a:cubicBezTo>
                  <a:cubicBezTo>
                    <a:pt x="0" y="86270"/>
                    <a:pt x="58847" y="120000"/>
                    <a:pt x="82828" y="110918"/>
                  </a:cubicBezTo>
                  <a:cubicBezTo>
                    <a:pt x="106810" y="101621"/>
                    <a:pt x="120000" y="71567"/>
                    <a:pt x="112159" y="43459"/>
                  </a:cubicBezTo>
                  <a:close/>
                  <a:moveTo>
                    <a:pt x="34127" y="73081"/>
                  </a:moveTo>
                  <a:cubicBezTo>
                    <a:pt x="27671" y="49513"/>
                    <a:pt x="38739" y="24000"/>
                    <a:pt x="58847" y="16324"/>
                  </a:cubicBezTo>
                  <a:cubicBezTo>
                    <a:pt x="79046" y="8648"/>
                    <a:pt x="100814" y="21621"/>
                    <a:pt x="107363" y="45297"/>
                  </a:cubicBezTo>
                  <a:cubicBezTo>
                    <a:pt x="113820" y="68972"/>
                    <a:pt x="102751" y="94486"/>
                    <a:pt x="82644" y="102054"/>
                  </a:cubicBezTo>
                  <a:cubicBezTo>
                    <a:pt x="62444" y="109729"/>
                    <a:pt x="40676" y="96756"/>
                    <a:pt x="34127" y="73081"/>
                  </a:cubicBezTo>
                  <a:close/>
                </a:path>
              </a:pathLst>
            </a:custGeom>
            <a:solidFill>
              <a:srgbClr val="5E85B9"/>
            </a:solidFill>
            <a:ln>
              <a:noFill/>
            </a:ln>
          </p:spPr>
          <p:txBody>
            <a:bodyPr lIns="91425" tIns="45700" rIns="91425" bIns="45700" anchor="ctr" anchorCtr="0">
              <a:noAutofit/>
            </a:bodyPr>
            <a:lstStyle/>
            <a:p>
              <a:pPr marL="0" marR="0" lvl="0" indent="0" algn="l" rtl="0">
                <a:spcBef>
                  <a:spcPts val="0"/>
                </a:spcBef>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9" name="Shape 269"/>
            <p:cNvSpPr/>
            <p:nvPr/>
          </p:nvSpPr>
          <p:spPr>
            <a:xfrm>
              <a:off x="4915315" y="1934244"/>
              <a:ext cx="1833000" cy="1565100"/>
            </a:xfrm>
            <a:custGeom>
              <a:avLst/>
              <a:gdLst/>
              <a:ahLst/>
              <a:cxnLst/>
              <a:pathLst>
                <a:path w="120000" h="120000" extrusionOk="0">
                  <a:moveTo>
                    <a:pt x="7753" y="43537"/>
                  </a:moveTo>
                  <a:cubicBezTo>
                    <a:pt x="0" y="71696"/>
                    <a:pt x="13107" y="101805"/>
                    <a:pt x="37107" y="110902"/>
                  </a:cubicBezTo>
                  <a:cubicBezTo>
                    <a:pt x="61107" y="120000"/>
                    <a:pt x="120000" y="86209"/>
                    <a:pt x="120000" y="86209"/>
                  </a:cubicBezTo>
                  <a:cubicBezTo>
                    <a:pt x="120000" y="86209"/>
                    <a:pt x="89261" y="18194"/>
                    <a:pt x="65261" y="8989"/>
                  </a:cubicBezTo>
                  <a:cubicBezTo>
                    <a:pt x="41261" y="0"/>
                    <a:pt x="15507" y="15379"/>
                    <a:pt x="7753" y="43537"/>
                  </a:cubicBezTo>
                  <a:close/>
                  <a:moveTo>
                    <a:pt x="85846" y="73212"/>
                  </a:moveTo>
                  <a:cubicBezTo>
                    <a:pt x="79292" y="96931"/>
                    <a:pt x="57507" y="109927"/>
                    <a:pt x="37292" y="102238"/>
                  </a:cubicBezTo>
                  <a:cubicBezTo>
                    <a:pt x="17169" y="94657"/>
                    <a:pt x="6092" y="69097"/>
                    <a:pt x="12553" y="45379"/>
                  </a:cubicBezTo>
                  <a:cubicBezTo>
                    <a:pt x="19107" y="21660"/>
                    <a:pt x="40892" y="8664"/>
                    <a:pt x="61107" y="16353"/>
                  </a:cubicBezTo>
                  <a:cubicBezTo>
                    <a:pt x="81415" y="24151"/>
                    <a:pt x="92492" y="49602"/>
                    <a:pt x="85846" y="73212"/>
                  </a:cubicBezTo>
                  <a:close/>
                </a:path>
              </a:pathLst>
            </a:custGeom>
            <a:solidFill>
              <a:srgbClr val="5E85B9"/>
            </a:solidFill>
            <a:ln>
              <a:noFill/>
            </a:ln>
          </p:spPr>
          <p:txBody>
            <a:bodyPr lIns="91425" tIns="45700" rIns="91425" bIns="45700" anchor="ctr" anchorCtr="0">
              <a:noAutofit/>
            </a:bodyPr>
            <a:lstStyle/>
            <a:p>
              <a:pPr marL="0" marR="0" lvl="0" indent="0" algn="l" rtl="0">
                <a:spcBef>
                  <a:spcPts val="0"/>
                </a:spcBef>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0" name="Shape 270"/>
            <p:cNvSpPr/>
            <p:nvPr/>
          </p:nvSpPr>
          <p:spPr>
            <a:xfrm>
              <a:off x="5347582" y="3206631"/>
              <a:ext cx="1579199" cy="1687200"/>
            </a:xfrm>
            <a:custGeom>
              <a:avLst/>
              <a:gdLst/>
              <a:ahLst/>
              <a:cxnLst/>
              <a:pathLst>
                <a:path w="120000" h="120000" extrusionOk="0">
                  <a:moveTo>
                    <a:pt x="28821" y="103919"/>
                  </a:moveTo>
                  <a:cubicBezTo>
                    <a:pt x="52500" y="120000"/>
                    <a:pt x="85714" y="115175"/>
                    <a:pt x="102857" y="92964"/>
                  </a:cubicBezTo>
                  <a:cubicBezTo>
                    <a:pt x="120000" y="70753"/>
                    <a:pt x="109392" y="0"/>
                    <a:pt x="109392" y="0"/>
                  </a:cubicBezTo>
                  <a:cubicBezTo>
                    <a:pt x="109392" y="0"/>
                    <a:pt x="34392" y="12261"/>
                    <a:pt x="17142" y="34572"/>
                  </a:cubicBezTo>
                  <a:cubicBezTo>
                    <a:pt x="0" y="56783"/>
                    <a:pt x="5142" y="87839"/>
                    <a:pt x="28821" y="103919"/>
                  </a:cubicBezTo>
                  <a:close/>
                  <a:moveTo>
                    <a:pt x="84857" y="31557"/>
                  </a:moveTo>
                  <a:cubicBezTo>
                    <a:pt x="104785" y="45226"/>
                    <a:pt x="109285" y="71356"/>
                    <a:pt x="94714" y="90150"/>
                  </a:cubicBezTo>
                  <a:cubicBezTo>
                    <a:pt x="80142" y="108944"/>
                    <a:pt x="52285" y="113065"/>
                    <a:pt x="32250" y="99396"/>
                  </a:cubicBezTo>
                  <a:cubicBezTo>
                    <a:pt x="12214" y="85728"/>
                    <a:pt x="7821" y="59597"/>
                    <a:pt x="22392" y="40804"/>
                  </a:cubicBezTo>
                  <a:cubicBezTo>
                    <a:pt x="36964" y="22211"/>
                    <a:pt x="64821" y="18090"/>
                    <a:pt x="84857" y="31557"/>
                  </a:cubicBezTo>
                  <a:close/>
                </a:path>
              </a:pathLst>
            </a:custGeom>
            <a:solidFill>
              <a:srgbClr val="5E85B9"/>
            </a:solidFill>
            <a:ln>
              <a:noFill/>
            </a:ln>
          </p:spPr>
          <p:txBody>
            <a:bodyPr lIns="91425" tIns="45700" rIns="91425" bIns="45700" anchor="ctr" anchorCtr="0">
              <a:noAutofit/>
            </a:bodyPr>
            <a:lstStyle/>
            <a:p>
              <a:pPr marL="0" marR="0" lvl="0" indent="0" algn="l" rtl="0">
                <a:spcBef>
                  <a:spcPts val="0"/>
                </a:spcBef>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1" name="Shape 271"/>
            <p:cNvSpPr/>
            <p:nvPr/>
          </p:nvSpPr>
          <p:spPr>
            <a:xfrm>
              <a:off x="6797769" y="3217088"/>
              <a:ext cx="1579200" cy="1687200"/>
            </a:xfrm>
            <a:custGeom>
              <a:avLst/>
              <a:gdLst/>
              <a:ahLst/>
              <a:cxnLst/>
              <a:pathLst>
                <a:path w="120000" h="120000" extrusionOk="0">
                  <a:moveTo>
                    <a:pt x="91204" y="103846"/>
                  </a:moveTo>
                  <a:cubicBezTo>
                    <a:pt x="114861" y="87792"/>
                    <a:pt x="120000" y="56789"/>
                    <a:pt x="102872" y="34515"/>
                  </a:cubicBezTo>
                  <a:cubicBezTo>
                    <a:pt x="85744" y="12341"/>
                    <a:pt x="10704" y="0"/>
                    <a:pt x="10704" y="0"/>
                  </a:cubicBezTo>
                  <a:cubicBezTo>
                    <a:pt x="10704" y="0"/>
                    <a:pt x="0" y="70635"/>
                    <a:pt x="17234" y="92909"/>
                  </a:cubicBezTo>
                  <a:cubicBezTo>
                    <a:pt x="34469" y="115083"/>
                    <a:pt x="67439" y="120000"/>
                    <a:pt x="91204" y="103846"/>
                  </a:cubicBezTo>
                  <a:close/>
                  <a:moveTo>
                    <a:pt x="35218" y="31605"/>
                  </a:moveTo>
                  <a:cubicBezTo>
                    <a:pt x="55236" y="17959"/>
                    <a:pt x="83068" y="22073"/>
                    <a:pt x="97627" y="40836"/>
                  </a:cubicBezTo>
                  <a:cubicBezTo>
                    <a:pt x="112185" y="59598"/>
                    <a:pt x="107689" y="85685"/>
                    <a:pt x="87778" y="99331"/>
                  </a:cubicBezTo>
                  <a:cubicBezTo>
                    <a:pt x="67760" y="112976"/>
                    <a:pt x="39928" y="108762"/>
                    <a:pt x="25370" y="90100"/>
                  </a:cubicBezTo>
                  <a:cubicBezTo>
                    <a:pt x="10811" y="71337"/>
                    <a:pt x="15200" y="45250"/>
                    <a:pt x="35218" y="31605"/>
                  </a:cubicBezTo>
                  <a:close/>
                </a:path>
              </a:pathLst>
            </a:custGeom>
            <a:solidFill>
              <a:srgbClr val="5E85B9"/>
            </a:solidFill>
            <a:ln>
              <a:noFill/>
            </a:ln>
          </p:spPr>
          <p:txBody>
            <a:bodyPr lIns="91425" tIns="45700" rIns="91425" bIns="45700" anchor="ctr" anchorCtr="0">
              <a:noAutofit/>
            </a:bodyPr>
            <a:lstStyle/>
            <a:p>
              <a:pPr marL="0" marR="0" lvl="0" indent="0" algn="l" rtl="0">
                <a:spcBef>
                  <a:spcPts val="0"/>
                </a:spcBef>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72" name="Shape 272"/>
          <p:cNvSpPr txBox="1"/>
          <p:nvPr/>
        </p:nvSpPr>
        <p:spPr>
          <a:xfrm>
            <a:off x="6350250" y="1874475"/>
            <a:ext cx="866100" cy="5727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SzPct val="100000"/>
              <a:buFont typeface="Arial" panose="020B0604020202020204"/>
              <a:buNone/>
            </a:pPr>
            <a:r>
              <a:rPr lang="en-GB" sz="1100" b="1">
                <a:solidFill>
                  <a:schemeClr val="dk2"/>
                </a:solidFill>
                <a:latin typeface="Cambria" panose="02040503050406030204"/>
                <a:ea typeface="Cambria" panose="02040503050406030204"/>
                <a:cs typeface="Cambria" panose="02040503050406030204"/>
                <a:sym typeface="Cambria" panose="02040503050406030204"/>
              </a:rPr>
              <a:t>Neutrality of Money</a:t>
            </a:r>
            <a:endParaRPr lang="en-GB" sz="1100" b="1">
              <a:solidFill>
                <a:schemeClr val="dk2"/>
              </a:solidFill>
              <a:latin typeface="Cambria" panose="02040503050406030204"/>
              <a:ea typeface="Cambria" panose="02040503050406030204"/>
              <a:cs typeface="Cambria" panose="02040503050406030204"/>
              <a:sym typeface="Cambria" panose="02040503050406030204"/>
            </a:endParaRPr>
          </a:p>
        </p:txBody>
      </p:sp>
      <p:sp>
        <p:nvSpPr>
          <p:cNvPr id="273" name="Shape 273"/>
          <p:cNvSpPr txBox="1"/>
          <p:nvPr/>
        </p:nvSpPr>
        <p:spPr>
          <a:xfrm>
            <a:off x="7465950" y="2593175"/>
            <a:ext cx="866100" cy="6954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SzPct val="100000"/>
              <a:buFont typeface="Arial" panose="020B0604020202020204"/>
              <a:buNone/>
            </a:pPr>
            <a:r>
              <a:rPr lang="en-GB" sz="1100" b="1">
                <a:solidFill>
                  <a:schemeClr val="dk2"/>
                </a:solidFill>
                <a:latin typeface="Cambria" panose="02040503050406030204"/>
                <a:ea typeface="Cambria" panose="02040503050406030204"/>
                <a:cs typeface="Cambria" panose="02040503050406030204"/>
                <a:sym typeface="Cambria" panose="02040503050406030204"/>
              </a:rPr>
              <a:t>Exchange Rate Stability</a:t>
            </a:r>
            <a:endParaRPr lang="en-GB" sz="1100" b="1">
              <a:solidFill>
                <a:schemeClr val="dk2"/>
              </a:solidFill>
              <a:latin typeface="Cambria" panose="02040503050406030204"/>
              <a:ea typeface="Cambria" panose="02040503050406030204"/>
              <a:cs typeface="Cambria" panose="02040503050406030204"/>
              <a:sym typeface="Cambria" panose="02040503050406030204"/>
            </a:endParaRPr>
          </a:p>
        </p:txBody>
      </p:sp>
      <p:sp>
        <p:nvSpPr>
          <p:cNvPr id="274" name="Shape 274"/>
          <p:cNvSpPr txBox="1"/>
          <p:nvPr/>
        </p:nvSpPr>
        <p:spPr>
          <a:xfrm>
            <a:off x="7046050" y="4001950"/>
            <a:ext cx="866100" cy="5709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SzPct val="100000"/>
              <a:buFont typeface="Arial" panose="020B0604020202020204"/>
              <a:buNone/>
            </a:pPr>
            <a:r>
              <a:rPr lang="en-GB" sz="1100" b="1">
                <a:solidFill>
                  <a:schemeClr val="dk2"/>
                </a:solidFill>
                <a:latin typeface="Cambria" panose="02040503050406030204"/>
                <a:ea typeface="Cambria" panose="02040503050406030204"/>
                <a:cs typeface="Cambria" panose="02040503050406030204"/>
                <a:sym typeface="Cambria" panose="02040503050406030204"/>
              </a:rPr>
              <a:t>Economic Growth</a:t>
            </a:r>
            <a:endParaRPr lang="en-GB" sz="1100" b="1">
              <a:solidFill>
                <a:schemeClr val="dk2"/>
              </a:solidFill>
              <a:latin typeface="Cambria" panose="02040503050406030204"/>
              <a:ea typeface="Cambria" panose="02040503050406030204"/>
              <a:cs typeface="Cambria" panose="02040503050406030204"/>
              <a:sym typeface="Cambria" panose="02040503050406030204"/>
            </a:endParaRPr>
          </a:p>
        </p:txBody>
      </p:sp>
      <p:sp>
        <p:nvSpPr>
          <p:cNvPr id="275" name="Shape 275"/>
          <p:cNvSpPr txBox="1"/>
          <p:nvPr/>
        </p:nvSpPr>
        <p:spPr>
          <a:xfrm>
            <a:off x="5629175" y="3936325"/>
            <a:ext cx="1062900" cy="5709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SzPct val="100000"/>
              <a:buFont typeface="Arial" panose="020B0604020202020204"/>
              <a:buNone/>
            </a:pPr>
            <a:r>
              <a:rPr lang="en-GB" sz="1100" b="1">
                <a:solidFill>
                  <a:schemeClr val="dk2"/>
                </a:solidFill>
                <a:latin typeface="Cambria" panose="02040503050406030204"/>
                <a:ea typeface="Cambria" panose="02040503050406030204"/>
                <a:cs typeface="Cambria" panose="02040503050406030204"/>
                <a:sym typeface="Cambria" panose="02040503050406030204"/>
              </a:rPr>
              <a:t>       Price Stabilisation</a:t>
            </a:r>
            <a:endParaRPr lang="en-GB" sz="1100" b="1">
              <a:solidFill>
                <a:schemeClr val="dk2"/>
              </a:solidFill>
              <a:latin typeface="Cambria" panose="02040503050406030204"/>
              <a:ea typeface="Cambria" panose="02040503050406030204"/>
              <a:cs typeface="Cambria" panose="02040503050406030204"/>
              <a:sym typeface="Cambria" panose="02040503050406030204"/>
            </a:endParaRPr>
          </a:p>
        </p:txBody>
      </p:sp>
      <p:sp>
        <p:nvSpPr>
          <p:cNvPr id="276" name="Shape 276"/>
          <p:cNvSpPr txBox="1"/>
          <p:nvPr/>
        </p:nvSpPr>
        <p:spPr>
          <a:xfrm>
            <a:off x="5221750" y="2655425"/>
            <a:ext cx="1062900" cy="5709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SzPct val="100000"/>
              <a:buFont typeface="Arial" panose="020B0604020202020204"/>
              <a:buNone/>
            </a:pPr>
            <a:r>
              <a:rPr lang="en-GB" sz="1100" b="1">
                <a:solidFill>
                  <a:schemeClr val="dk2"/>
                </a:solidFill>
                <a:latin typeface="Cambria" panose="02040503050406030204"/>
                <a:ea typeface="Cambria" panose="02040503050406030204"/>
                <a:cs typeface="Cambria" panose="02040503050406030204"/>
                <a:sym typeface="Cambria" panose="02040503050406030204"/>
              </a:rPr>
              <a:t>        Full Employment</a:t>
            </a:r>
            <a:endParaRPr lang="en-GB" sz="1100" b="1">
              <a:solidFill>
                <a:schemeClr val="dk2"/>
              </a:solidFill>
              <a:latin typeface="Cambria" panose="02040503050406030204"/>
              <a:ea typeface="Cambria" panose="02040503050406030204"/>
              <a:cs typeface="Cambria" panose="02040503050406030204"/>
              <a:sym typeface="Cambria" panose="02040503050406030204"/>
            </a:endParaRPr>
          </a:p>
        </p:txBody>
      </p:sp>
    </p:spTree>
  </p:cSld>
  <p:clrMapOvr>
    <a:masterClrMapping/>
  </p:clrMapOvr>
  <p:transition spd="slow">
    <p:strips dir="l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6"/>
                                        </p:tgtEl>
                                        <p:attrNameLst>
                                          <p:attrName>style.visibility</p:attrName>
                                        </p:attrNameLst>
                                      </p:cBhvr>
                                      <p:to>
                                        <p:strVal val="visible"/>
                                      </p:to>
                                    </p:set>
                                    <p:animEffect transition="in" filter="fade">
                                      <p:cBhvr>
                                        <p:cTn id="7" dur="1000"/>
                                        <p:tgtEl>
                                          <p:spTgt spid="25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7"/>
                                        </p:tgtEl>
                                        <p:attrNameLst>
                                          <p:attrName>style.visibility</p:attrName>
                                        </p:attrNameLst>
                                      </p:cBhvr>
                                      <p:to>
                                        <p:strVal val="visible"/>
                                      </p:to>
                                    </p:set>
                                    <p:animEffect transition="in" filter="fade">
                                      <p:cBhvr>
                                        <p:cTn id="12" dur="1000"/>
                                        <p:tgtEl>
                                          <p:spTgt spid="257"/>
                                        </p:tgtEl>
                                      </p:cBhvr>
                                    </p:animEffect>
                                  </p:childTnLst>
                                </p:cTn>
                              </p:par>
                              <p:par>
                                <p:cTn id="13" presetID="10" presetClass="entr" presetSubtype="0" fill="hold" nodeType="withEffect">
                                  <p:stCondLst>
                                    <p:cond delay="0"/>
                                  </p:stCondLst>
                                  <p:childTnLst>
                                    <p:set>
                                      <p:cBhvr>
                                        <p:cTn id="14" dur="1" fill="hold">
                                          <p:stCondLst>
                                            <p:cond delay="0"/>
                                          </p:stCondLst>
                                        </p:cTn>
                                        <p:tgtEl>
                                          <p:spTgt spid="262"/>
                                        </p:tgtEl>
                                        <p:attrNameLst>
                                          <p:attrName>style.visibility</p:attrName>
                                        </p:attrNameLst>
                                      </p:cBhvr>
                                      <p:to>
                                        <p:strVal val="visible"/>
                                      </p:to>
                                    </p:set>
                                    <p:animEffect transition="in" filter="fade">
                                      <p:cBhvr>
                                        <p:cTn id="15" dur="1000"/>
                                        <p:tgtEl>
                                          <p:spTgt spid="26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73"/>
                                        </p:tgtEl>
                                        <p:attrNameLst>
                                          <p:attrName>style.visibility</p:attrName>
                                        </p:attrNameLst>
                                      </p:cBhvr>
                                      <p:to>
                                        <p:strVal val="visible"/>
                                      </p:to>
                                    </p:set>
                                    <p:animEffect transition="in" filter="fade">
                                      <p:cBhvr>
                                        <p:cTn id="20" dur="1000"/>
                                        <p:tgtEl>
                                          <p:spTgt spid="273"/>
                                        </p:tgtEl>
                                      </p:cBhvr>
                                    </p:animEffect>
                                  </p:childTnLst>
                                </p:cTn>
                              </p:par>
                              <p:par>
                                <p:cTn id="21" presetID="10" presetClass="entr" presetSubtype="0" fill="hold" nodeType="withEffect">
                                  <p:stCondLst>
                                    <p:cond delay="0"/>
                                  </p:stCondLst>
                                  <p:childTnLst>
                                    <p:set>
                                      <p:cBhvr>
                                        <p:cTn id="22" dur="1" fill="hold">
                                          <p:stCondLst>
                                            <p:cond delay="0"/>
                                          </p:stCondLst>
                                        </p:cTn>
                                        <p:tgtEl>
                                          <p:spTgt spid="272"/>
                                        </p:tgtEl>
                                        <p:attrNameLst>
                                          <p:attrName>style.visibility</p:attrName>
                                        </p:attrNameLst>
                                      </p:cBhvr>
                                      <p:to>
                                        <p:strVal val="visible"/>
                                      </p:to>
                                    </p:set>
                                    <p:animEffect transition="in" filter="fade">
                                      <p:cBhvr>
                                        <p:cTn id="23" dur="1000"/>
                                        <p:tgtEl>
                                          <p:spTgt spid="272"/>
                                        </p:tgtEl>
                                      </p:cBhvr>
                                    </p:animEffect>
                                  </p:childTnLst>
                                </p:cTn>
                              </p:par>
                              <p:par>
                                <p:cTn id="24" presetID="10" presetClass="entr" presetSubtype="0" fill="hold" nodeType="withEffect">
                                  <p:stCondLst>
                                    <p:cond delay="0"/>
                                  </p:stCondLst>
                                  <p:childTnLst>
                                    <p:set>
                                      <p:cBhvr>
                                        <p:cTn id="25" dur="1" fill="hold">
                                          <p:stCondLst>
                                            <p:cond delay="0"/>
                                          </p:stCondLst>
                                        </p:cTn>
                                        <p:tgtEl>
                                          <p:spTgt spid="274"/>
                                        </p:tgtEl>
                                        <p:attrNameLst>
                                          <p:attrName>style.visibility</p:attrName>
                                        </p:attrNameLst>
                                      </p:cBhvr>
                                      <p:to>
                                        <p:strVal val="visible"/>
                                      </p:to>
                                    </p:set>
                                    <p:animEffect transition="in" filter="fade">
                                      <p:cBhvr>
                                        <p:cTn id="26" dur="1000"/>
                                        <p:tgtEl>
                                          <p:spTgt spid="274"/>
                                        </p:tgtEl>
                                      </p:cBhvr>
                                    </p:animEffect>
                                  </p:childTnLst>
                                </p:cTn>
                              </p:par>
                              <p:par>
                                <p:cTn id="27" presetID="10" presetClass="entr" presetSubtype="0" fill="hold" nodeType="withEffect">
                                  <p:stCondLst>
                                    <p:cond delay="0"/>
                                  </p:stCondLst>
                                  <p:childTnLst>
                                    <p:set>
                                      <p:cBhvr>
                                        <p:cTn id="28" dur="1" fill="hold">
                                          <p:stCondLst>
                                            <p:cond delay="0"/>
                                          </p:stCondLst>
                                        </p:cTn>
                                        <p:tgtEl>
                                          <p:spTgt spid="275"/>
                                        </p:tgtEl>
                                        <p:attrNameLst>
                                          <p:attrName>style.visibility</p:attrName>
                                        </p:attrNameLst>
                                      </p:cBhvr>
                                      <p:to>
                                        <p:strVal val="visible"/>
                                      </p:to>
                                    </p:set>
                                    <p:animEffect transition="in" filter="fade">
                                      <p:cBhvr>
                                        <p:cTn id="29" dur="1000"/>
                                        <p:tgtEl>
                                          <p:spTgt spid="275"/>
                                        </p:tgtEl>
                                      </p:cBhvr>
                                    </p:animEffect>
                                  </p:childTnLst>
                                </p:cTn>
                              </p:par>
                              <p:par>
                                <p:cTn id="30" presetID="10" presetClass="entr" presetSubtype="0" fill="hold" nodeType="withEffect">
                                  <p:stCondLst>
                                    <p:cond delay="0"/>
                                  </p:stCondLst>
                                  <p:childTnLst>
                                    <p:set>
                                      <p:cBhvr>
                                        <p:cTn id="31" dur="1" fill="hold">
                                          <p:stCondLst>
                                            <p:cond delay="0"/>
                                          </p:stCondLst>
                                        </p:cTn>
                                        <p:tgtEl>
                                          <p:spTgt spid="276"/>
                                        </p:tgtEl>
                                        <p:attrNameLst>
                                          <p:attrName>style.visibility</p:attrName>
                                        </p:attrNameLst>
                                      </p:cBhvr>
                                      <p:to>
                                        <p:strVal val="visible"/>
                                      </p:to>
                                    </p:set>
                                    <p:animEffect transition="in" filter="fade">
                                      <p:cBhvr>
                                        <p:cTn id="32" dur="1000"/>
                                        <p:tgtEl>
                                          <p:spTgt spid="276"/>
                                        </p:tgtEl>
                                      </p:cBhvr>
                                    </p:animEffect>
                                  </p:childTnLst>
                                </p:cTn>
                              </p:par>
                            </p:childTnLst>
                          </p:cTn>
                        </p:par>
                        <p:par>
                          <p:cTn id="33" fill="hold">
                            <p:stCondLst>
                              <p:cond delay="1000"/>
                            </p:stCondLst>
                            <p:childTnLst>
                              <p:par>
                                <p:cTn id="34" presetID="23" presetClass="entr" presetSubtype="16" fill="hold" nodeType="afterEffect">
                                  <p:stCondLst>
                                    <p:cond delay="0"/>
                                  </p:stCondLst>
                                  <p:childTnLst>
                                    <p:set>
                                      <p:cBhvr>
                                        <p:cTn id="35" dur="1" fill="hold">
                                          <p:stCondLst>
                                            <p:cond delay="0"/>
                                          </p:stCondLst>
                                        </p:cTn>
                                        <p:tgtEl>
                                          <p:spTgt spid="266"/>
                                        </p:tgtEl>
                                        <p:attrNameLst>
                                          <p:attrName>style.visibility</p:attrName>
                                        </p:attrNameLst>
                                      </p:cBhvr>
                                      <p:to>
                                        <p:strVal val="visible"/>
                                      </p:to>
                                    </p:set>
                                    <p:anim calcmode="lin" valueType="num">
                                      <p:cBhvr additive="base">
                                        <p:cTn id="36" dur="1000"/>
                                        <p:tgtEl>
                                          <p:spTgt spid="266"/>
                                        </p:tgtEl>
                                        <p:attrNameLst>
                                          <p:attrName>ppt_w</p:attrName>
                                        </p:attrNameLst>
                                      </p:cBhvr>
                                      <p:tavLst>
                                        <p:tav tm="0" fmla="">
                                          <p:val>
                                            <p:fltVal val="0"/>
                                          </p:val>
                                        </p:tav>
                                        <p:tav tm="100000" fmla="">
                                          <p:val>
                                            <p:strVal val="#ppt_w"/>
                                          </p:val>
                                        </p:tav>
                                      </p:tavLst>
                                    </p:anim>
                                    <p:anim calcmode="lin" valueType="num">
                                      <p:cBhvr additive="base">
                                        <p:cTn id="37" dur="1000"/>
                                        <p:tgtEl>
                                          <p:spTgt spid="266"/>
                                        </p:tgtEl>
                                        <p:attrNameLst>
                                          <p:attrName>ppt_h</p:attrName>
                                        </p:attrNameLst>
                                      </p:cBhvr>
                                      <p:tavLst>
                                        <p:tav tm="0" fmla="">
                                          <p:val>
                                            <p:fltVal val="0"/>
                                          </p:val>
                                        </p:tav>
                                        <p:tav tm="100000" fmla="">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80" name="Shape 280"/>
        <p:cNvGrpSpPr/>
        <p:nvPr/>
      </p:nvGrpSpPr>
      <p:grpSpPr>
        <a:xfrm>
          <a:off x="0" y="0"/>
          <a:ext cx="0" cy="0"/>
          <a:chOff x="0" y="0"/>
          <a:chExt cx="0" cy="0"/>
        </a:xfrm>
      </p:grpSpPr>
      <p:sp>
        <p:nvSpPr>
          <p:cNvPr id="281" name="Shape 281"/>
          <p:cNvSpPr txBox="1"/>
          <p:nvPr>
            <p:ph type="title"/>
          </p:nvPr>
        </p:nvSpPr>
        <p:spPr>
          <a:xfrm>
            <a:off x="370482" y="445025"/>
            <a:ext cx="8460000" cy="572700"/>
          </a:xfrm>
          <a:prstGeom prst="rect">
            <a:avLst/>
          </a:prstGeom>
        </p:spPr>
        <p:txBody>
          <a:bodyPr lIns="91425" tIns="91425" rIns="91425" bIns="91425" anchor="t" anchorCtr="0">
            <a:noAutofit/>
          </a:bodyPr>
          <a:lstStyle/>
          <a:p>
            <a:pPr lvl="0" rtl="0">
              <a:spcBef>
                <a:spcPts val="0"/>
              </a:spcBef>
              <a:buNone/>
            </a:pPr>
            <a:r>
              <a:rPr lang="en-GB"/>
              <a:t>Features of Monetary Policy</a:t>
            </a:r>
            <a:endParaRPr lang="en-GB"/>
          </a:p>
        </p:txBody>
      </p:sp>
      <p:sp>
        <p:nvSpPr>
          <p:cNvPr id="282" name="Shape 282"/>
          <p:cNvSpPr txBox="1"/>
          <p:nvPr/>
        </p:nvSpPr>
        <p:spPr>
          <a:xfrm>
            <a:off x="786325" y="1313101"/>
            <a:ext cx="2716800" cy="3072300"/>
          </a:xfrm>
          <a:prstGeom prst="rect">
            <a:avLst/>
          </a:prstGeom>
          <a:noFill/>
          <a:ln>
            <a:noFill/>
          </a:ln>
        </p:spPr>
        <p:txBody>
          <a:bodyPr lIns="91425" tIns="91425" rIns="91425" bIns="91425" anchor="t" anchorCtr="0">
            <a:noAutofit/>
          </a:bodyPr>
          <a:lstStyle/>
          <a:p>
            <a:pPr lvl="0" algn="just" rtl="0">
              <a:lnSpc>
                <a:spcPct val="115000"/>
              </a:lnSpc>
              <a:spcBef>
                <a:spcPts val="0"/>
              </a:spcBef>
              <a:spcAft>
                <a:spcPts val="1600"/>
              </a:spcAft>
              <a:buNone/>
            </a:pPr>
            <a:r>
              <a:rPr lang="en-GB">
                <a:solidFill>
                  <a:srgbClr val="434343"/>
                </a:solidFill>
                <a:latin typeface="Cambria" panose="02040503050406030204"/>
                <a:ea typeface="Cambria" panose="02040503050406030204"/>
                <a:cs typeface="Cambria" panose="02040503050406030204"/>
                <a:sym typeface="Cambria" panose="02040503050406030204"/>
              </a:rPr>
              <a:t>Active Policy</a:t>
            </a:r>
            <a:endParaRPr lang="en-GB">
              <a:solidFill>
                <a:srgbClr val="434343"/>
              </a:solidFill>
              <a:latin typeface="Cambria" panose="02040503050406030204"/>
              <a:ea typeface="Cambria" panose="02040503050406030204"/>
              <a:cs typeface="Cambria" panose="02040503050406030204"/>
              <a:sym typeface="Cambria" panose="02040503050406030204"/>
            </a:endParaRPr>
          </a:p>
          <a:p>
            <a:pPr lvl="0" algn="just" rtl="0">
              <a:lnSpc>
                <a:spcPct val="115000"/>
              </a:lnSpc>
              <a:spcBef>
                <a:spcPts val="0"/>
              </a:spcBef>
              <a:spcAft>
                <a:spcPts val="1600"/>
              </a:spcAft>
              <a:buNone/>
            </a:pPr>
            <a:r>
              <a:rPr lang="en-GB">
                <a:solidFill>
                  <a:srgbClr val="434343"/>
                </a:solidFill>
                <a:latin typeface="Cambria" panose="02040503050406030204"/>
                <a:ea typeface="Cambria" panose="02040503050406030204"/>
                <a:cs typeface="Cambria" panose="02040503050406030204"/>
                <a:sym typeface="Cambria" panose="02040503050406030204"/>
              </a:rPr>
              <a:t>Controlled Money Supply</a:t>
            </a:r>
            <a:endParaRPr lang="en-GB">
              <a:solidFill>
                <a:srgbClr val="434343"/>
              </a:solidFill>
              <a:latin typeface="Cambria" panose="02040503050406030204"/>
              <a:ea typeface="Cambria" panose="02040503050406030204"/>
              <a:cs typeface="Cambria" panose="02040503050406030204"/>
              <a:sym typeface="Cambria" panose="02040503050406030204"/>
            </a:endParaRPr>
          </a:p>
          <a:p>
            <a:pPr lvl="0" algn="just" rtl="0">
              <a:lnSpc>
                <a:spcPct val="115000"/>
              </a:lnSpc>
              <a:spcBef>
                <a:spcPts val="0"/>
              </a:spcBef>
              <a:spcAft>
                <a:spcPts val="1600"/>
              </a:spcAft>
              <a:buNone/>
            </a:pPr>
            <a:r>
              <a:rPr lang="en-GB">
                <a:solidFill>
                  <a:srgbClr val="434343"/>
                </a:solidFill>
                <a:latin typeface="Cambria" panose="02040503050406030204"/>
                <a:ea typeface="Cambria" panose="02040503050406030204"/>
                <a:cs typeface="Cambria" panose="02040503050406030204"/>
                <a:sym typeface="Cambria" panose="02040503050406030204"/>
              </a:rPr>
              <a:t>Seasoned Variations</a:t>
            </a:r>
            <a:endParaRPr lang="en-GB">
              <a:solidFill>
                <a:srgbClr val="434343"/>
              </a:solidFill>
              <a:latin typeface="Cambria" panose="02040503050406030204"/>
              <a:ea typeface="Cambria" panose="02040503050406030204"/>
              <a:cs typeface="Cambria" panose="02040503050406030204"/>
              <a:sym typeface="Cambria" panose="02040503050406030204"/>
            </a:endParaRPr>
          </a:p>
          <a:p>
            <a:pPr lvl="0" algn="just" rtl="0">
              <a:lnSpc>
                <a:spcPct val="115000"/>
              </a:lnSpc>
              <a:spcBef>
                <a:spcPts val="0"/>
              </a:spcBef>
              <a:spcAft>
                <a:spcPts val="1600"/>
              </a:spcAft>
              <a:buNone/>
            </a:pPr>
            <a:r>
              <a:rPr lang="en-GB">
                <a:solidFill>
                  <a:srgbClr val="434343"/>
                </a:solidFill>
                <a:latin typeface="Cambria" panose="02040503050406030204"/>
                <a:ea typeface="Cambria" panose="02040503050406030204"/>
                <a:cs typeface="Cambria" panose="02040503050406030204"/>
                <a:sym typeface="Cambria" panose="02040503050406030204"/>
              </a:rPr>
              <a:t>Flexibility</a:t>
            </a:r>
            <a:endParaRPr lang="en-GB">
              <a:solidFill>
                <a:srgbClr val="434343"/>
              </a:solidFill>
              <a:latin typeface="Cambria" panose="02040503050406030204"/>
              <a:ea typeface="Cambria" panose="02040503050406030204"/>
              <a:cs typeface="Cambria" panose="02040503050406030204"/>
              <a:sym typeface="Cambria" panose="02040503050406030204"/>
            </a:endParaRPr>
          </a:p>
          <a:p>
            <a:pPr lvl="0" algn="just" rtl="0">
              <a:lnSpc>
                <a:spcPct val="115000"/>
              </a:lnSpc>
              <a:spcBef>
                <a:spcPts val="0"/>
              </a:spcBef>
              <a:spcAft>
                <a:spcPts val="1600"/>
              </a:spcAft>
              <a:buNone/>
            </a:pPr>
            <a:r>
              <a:rPr lang="en-GB">
                <a:solidFill>
                  <a:srgbClr val="434343"/>
                </a:solidFill>
                <a:latin typeface="Cambria" panose="02040503050406030204"/>
                <a:ea typeface="Cambria" panose="02040503050406030204"/>
                <a:cs typeface="Cambria" panose="02040503050406030204"/>
                <a:sym typeface="Cambria" panose="02040503050406030204"/>
              </a:rPr>
              <a:t>Investment &amp; Saving Oriented</a:t>
            </a:r>
            <a:endParaRPr lang="en-GB">
              <a:solidFill>
                <a:srgbClr val="434343"/>
              </a:solidFill>
              <a:latin typeface="Cambria" panose="02040503050406030204"/>
              <a:ea typeface="Cambria" panose="02040503050406030204"/>
              <a:cs typeface="Cambria" panose="02040503050406030204"/>
              <a:sym typeface="Cambria" panose="02040503050406030204"/>
            </a:endParaRPr>
          </a:p>
        </p:txBody>
      </p:sp>
      <p:grpSp>
        <p:nvGrpSpPr>
          <p:cNvPr id="283" name="Shape 283"/>
          <p:cNvGrpSpPr/>
          <p:nvPr/>
        </p:nvGrpSpPr>
        <p:grpSpPr>
          <a:xfrm rot="5400000">
            <a:off x="8641233" y="411193"/>
            <a:ext cx="278152" cy="345817"/>
            <a:chOff x="0" y="46600"/>
            <a:chExt cx="3121800" cy="5004600"/>
          </a:xfrm>
        </p:grpSpPr>
        <p:sp>
          <p:nvSpPr>
            <p:cNvPr id="284" name="Shape 284"/>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85" name="Shape 285"/>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86" name="Shape 286"/>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287" name="Shape 287"/>
          <p:cNvGrpSpPr/>
          <p:nvPr/>
        </p:nvGrpSpPr>
        <p:grpSpPr>
          <a:xfrm>
            <a:off x="478071" y="1418094"/>
            <a:ext cx="188556" cy="230712"/>
            <a:chOff x="0" y="46600"/>
            <a:chExt cx="3121800" cy="5004600"/>
          </a:xfrm>
        </p:grpSpPr>
        <p:sp>
          <p:nvSpPr>
            <p:cNvPr id="288" name="Shape 288"/>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89" name="Shape 289"/>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90" name="Shape 290"/>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291" name="Shape 291"/>
          <p:cNvGrpSpPr/>
          <p:nvPr/>
        </p:nvGrpSpPr>
        <p:grpSpPr>
          <a:xfrm>
            <a:off x="478071" y="1897119"/>
            <a:ext cx="188556" cy="230712"/>
            <a:chOff x="0" y="46600"/>
            <a:chExt cx="3121800" cy="5004600"/>
          </a:xfrm>
        </p:grpSpPr>
        <p:sp>
          <p:nvSpPr>
            <p:cNvPr id="292" name="Shape 292"/>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93" name="Shape 293"/>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94" name="Shape 294"/>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295" name="Shape 295"/>
          <p:cNvGrpSpPr/>
          <p:nvPr/>
        </p:nvGrpSpPr>
        <p:grpSpPr>
          <a:xfrm>
            <a:off x="478071" y="2301344"/>
            <a:ext cx="188556" cy="230712"/>
            <a:chOff x="0" y="46600"/>
            <a:chExt cx="3121800" cy="5004600"/>
          </a:xfrm>
        </p:grpSpPr>
        <p:sp>
          <p:nvSpPr>
            <p:cNvPr id="296" name="Shape 296"/>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297" name="Shape 297"/>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298" name="Shape 298"/>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299" name="Shape 299"/>
          <p:cNvGrpSpPr/>
          <p:nvPr/>
        </p:nvGrpSpPr>
        <p:grpSpPr>
          <a:xfrm>
            <a:off x="478071" y="2780369"/>
            <a:ext cx="188556" cy="230712"/>
            <a:chOff x="0" y="46600"/>
            <a:chExt cx="3121800" cy="5004600"/>
          </a:xfrm>
        </p:grpSpPr>
        <p:sp>
          <p:nvSpPr>
            <p:cNvPr id="300" name="Shape 300"/>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301" name="Shape 301"/>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302" name="Shape 302"/>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grpSp>
        <p:nvGrpSpPr>
          <p:cNvPr id="303" name="Shape 303"/>
          <p:cNvGrpSpPr/>
          <p:nvPr/>
        </p:nvGrpSpPr>
        <p:grpSpPr>
          <a:xfrm>
            <a:off x="478071" y="3184594"/>
            <a:ext cx="188556" cy="230712"/>
            <a:chOff x="0" y="46600"/>
            <a:chExt cx="3121800" cy="5004600"/>
          </a:xfrm>
        </p:grpSpPr>
        <p:sp>
          <p:nvSpPr>
            <p:cNvPr id="304" name="Shape 304"/>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305" name="Shape 305"/>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306" name="Shape 306"/>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pic>
        <p:nvPicPr>
          <p:cNvPr id="311" name="Shape 311" descr="RBI_2489653f.jpg"/>
          <p:cNvPicPr preferRelativeResize="0"/>
          <p:nvPr/>
        </p:nvPicPr>
        <p:blipFill>
          <a:blip r:embed="rId1"/>
          <a:stretch>
            <a:fillRect/>
          </a:stretch>
        </p:blipFill>
        <p:spPr>
          <a:xfrm>
            <a:off x="5719925" y="1486048"/>
            <a:ext cx="2887474" cy="2819349"/>
          </a:xfrm>
          <a:prstGeom prst="rect">
            <a:avLst/>
          </a:prstGeom>
          <a:noFill/>
          <a:ln>
            <a:noFill/>
          </a:ln>
        </p:spPr>
      </p:pic>
    </p:spTree>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311"/>
                                        </p:tgtEl>
                                        <p:attrNameLst>
                                          <p:attrName>style.visibility</p:attrName>
                                        </p:attrNameLst>
                                      </p:cBhvr>
                                      <p:to>
                                        <p:strVal val="visible"/>
                                      </p:to>
                                    </p:set>
                                    <p:anim calcmode="lin" valueType="num">
                                      <p:cBhvr additive="base">
                                        <p:cTn id="7" dur="1000"/>
                                        <p:tgtEl>
                                          <p:spTgt spid="311"/>
                                        </p:tgtEl>
                                        <p:attrNameLst>
                                          <p:attrName>ppt_w</p:attrName>
                                        </p:attrNameLst>
                                      </p:cBhvr>
                                      <p:tavLst>
                                        <p:tav tm="0" fmla="">
                                          <p:val>
                                            <p:fltVal val="0"/>
                                          </p:val>
                                        </p:tav>
                                        <p:tav tm="100000" fmla="">
                                          <p:val>
                                            <p:strVal val="#ppt_w"/>
                                          </p:val>
                                        </p:tav>
                                      </p:tavLst>
                                    </p:anim>
                                    <p:anim calcmode="lin" valueType="num">
                                      <p:cBhvr additive="base">
                                        <p:cTn id="8" dur="1000"/>
                                        <p:tgtEl>
                                          <p:spTgt spid="311"/>
                                        </p:tgtEl>
                                        <p:attrNameLst>
                                          <p:attrName>ppt_h</p:attrName>
                                        </p:attrNameLst>
                                      </p:cBhvr>
                                      <p:tavLst>
                                        <p:tav tm="0" fmla="">
                                          <p:val>
                                            <p:fltVal val="0"/>
                                          </p:val>
                                        </p:tav>
                                        <p:tav tm="100000" fmla="">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87"/>
                                        </p:tgtEl>
                                        <p:attrNameLst>
                                          <p:attrName>style.visibility</p:attrName>
                                        </p:attrNameLst>
                                      </p:cBhvr>
                                      <p:to>
                                        <p:strVal val="visible"/>
                                      </p:to>
                                    </p:set>
                                    <p:animEffect transition="in" filter="fade">
                                      <p:cBhvr>
                                        <p:cTn id="13" dur="1000"/>
                                        <p:tgtEl>
                                          <p:spTgt spid="287"/>
                                        </p:tgtEl>
                                      </p:cBhvr>
                                    </p:animEffect>
                                  </p:childTnLst>
                                </p:cTn>
                              </p:par>
                              <p:par>
                                <p:cTn id="14" presetID="10" presetClass="entr" presetSubtype="0" fill="hold" nodeType="withEffect">
                                  <p:stCondLst>
                                    <p:cond delay="0"/>
                                  </p:stCondLst>
                                  <p:childTnLst>
                                    <p:set>
                                      <p:cBhvr>
                                        <p:cTn id="15" dur="1" fill="hold">
                                          <p:stCondLst>
                                            <p:cond delay="0"/>
                                          </p:stCondLst>
                                        </p:cTn>
                                        <p:tgtEl>
                                          <p:spTgt spid="291"/>
                                        </p:tgtEl>
                                        <p:attrNameLst>
                                          <p:attrName>style.visibility</p:attrName>
                                        </p:attrNameLst>
                                      </p:cBhvr>
                                      <p:to>
                                        <p:strVal val="visible"/>
                                      </p:to>
                                    </p:set>
                                    <p:animEffect transition="in" filter="fade">
                                      <p:cBhvr>
                                        <p:cTn id="16" dur="1000"/>
                                        <p:tgtEl>
                                          <p:spTgt spid="291"/>
                                        </p:tgtEl>
                                      </p:cBhvr>
                                    </p:animEffect>
                                  </p:childTnLst>
                                </p:cTn>
                              </p:par>
                              <p:par>
                                <p:cTn id="17" presetID="10" presetClass="entr" presetSubtype="0" fill="hold" nodeType="withEffect">
                                  <p:stCondLst>
                                    <p:cond delay="0"/>
                                  </p:stCondLst>
                                  <p:childTnLst>
                                    <p:set>
                                      <p:cBhvr>
                                        <p:cTn id="18" dur="1" fill="hold">
                                          <p:stCondLst>
                                            <p:cond delay="0"/>
                                          </p:stCondLst>
                                        </p:cTn>
                                        <p:tgtEl>
                                          <p:spTgt spid="295"/>
                                        </p:tgtEl>
                                        <p:attrNameLst>
                                          <p:attrName>style.visibility</p:attrName>
                                        </p:attrNameLst>
                                      </p:cBhvr>
                                      <p:to>
                                        <p:strVal val="visible"/>
                                      </p:to>
                                    </p:set>
                                    <p:animEffect transition="in" filter="fade">
                                      <p:cBhvr>
                                        <p:cTn id="19" dur="1000"/>
                                        <p:tgtEl>
                                          <p:spTgt spid="295"/>
                                        </p:tgtEl>
                                      </p:cBhvr>
                                    </p:animEffect>
                                  </p:childTnLst>
                                </p:cTn>
                              </p:par>
                              <p:par>
                                <p:cTn id="20" presetID="10" presetClass="entr" presetSubtype="0" fill="hold" nodeType="withEffect">
                                  <p:stCondLst>
                                    <p:cond delay="0"/>
                                  </p:stCondLst>
                                  <p:childTnLst>
                                    <p:set>
                                      <p:cBhvr>
                                        <p:cTn id="21" dur="1" fill="hold">
                                          <p:stCondLst>
                                            <p:cond delay="0"/>
                                          </p:stCondLst>
                                        </p:cTn>
                                        <p:tgtEl>
                                          <p:spTgt spid="299"/>
                                        </p:tgtEl>
                                        <p:attrNameLst>
                                          <p:attrName>style.visibility</p:attrName>
                                        </p:attrNameLst>
                                      </p:cBhvr>
                                      <p:to>
                                        <p:strVal val="visible"/>
                                      </p:to>
                                    </p:set>
                                    <p:animEffect transition="in" filter="fade">
                                      <p:cBhvr>
                                        <p:cTn id="22" dur="1000"/>
                                        <p:tgtEl>
                                          <p:spTgt spid="299"/>
                                        </p:tgtEl>
                                      </p:cBhvr>
                                    </p:animEffect>
                                  </p:childTnLst>
                                </p:cTn>
                              </p:par>
                              <p:par>
                                <p:cTn id="23" presetID="10" presetClass="entr" presetSubtype="0" fill="hold" nodeType="withEffect">
                                  <p:stCondLst>
                                    <p:cond delay="0"/>
                                  </p:stCondLst>
                                  <p:childTnLst>
                                    <p:set>
                                      <p:cBhvr>
                                        <p:cTn id="24" dur="1" fill="hold">
                                          <p:stCondLst>
                                            <p:cond delay="0"/>
                                          </p:stCondLst>
                                        </p:cTn>
                                        <p:tgtEl>
                                          <p:spTgt spid="303"/>
                                        </p:tgtEl>
                                        <p:attrNameLst>
                                          <p:attrName>style.visibility</p:attrName>
                                        </p:attrNameLst>
                                      </p:cBhvr>
                                      <p:to>
                                        <p:strVal val="visible"/>
                                      </p:to>
                                    </p:set>
                                    <p:animEffect transition="in" filter="fade">
                                      <p:cBhvr>
                                        <p:cTn id="25" dur="1000"/>
                                        <p:tgtEl>
                                          <p:spTgt spid="30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82">
                                            <p:txEl>
                                              <p:pRg st="0" end="0"/>
                                            </p:txEl>
                                          </p:spTgt>
                                        </p:tgtEl>
                                        <p:attrNameLst>
                                          <p:attrName>style.visibility</p:attrName>
                                        </p:attrNameLst>
                                      </p:cBhvr>
                                      <p:to>
                                        <p:strVal val="visible"/>
                                      </p:to>
                                    </p:set>
                                    <p:animEffect transition="in" filter="fade">
                                      <p:cBhvr>
                                        <p:cTn id="30" dur="1000"/>
                                        <p:tgtEl>
                                          <p:spTgt spid="282">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82">
                                            <p:txEl>
                                              <p:pRg st="1" end="1"/>
                                            </p:txEl>
                                          </p:spTgt>
                                        </p:tgtEl>
                                        <p:attrNameLst>
                                          <p:attrName>style.visibility</p:attrName>
                                        </p:attrNameLst>
                                      </p:cBhvr>
                                      <p:to>
                                        <p:strVal val="visible"/>
                                      </p:to>
                                    </p:set>
                                    <p:animEffect transition="in" filter="fade">
                                      <p:cBhvr>
                                        <p:cTn id="35" dur="1000"/>
                                        <p:tgtEl>
                                          <p:spTgt spid="282">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82">
                                            <p:txEl>
                                              <p:pRg st="2" end="2"/>
                                            </p:txEl>
                                          </p:spTgt>
                                        </p:tgtEl>
                                        <p:attrNameLst>
                                          <p:attrName>style.visibility</p:attrName>
                                        </p:attrNameLst>
                                      </p:cBhvr>
                                      <p:to>
                                        <p:strVal val="visible"/>
                                      </p:to>
                                    </p:set>
                                    <p:animEffect transition="in" filter="fade">
                                      <p:cBhvr>
                                        <p:cTn id="40" dur="1000"/>
                                        <p:tgtEl>
                                          <p:spTgt spid="282">
                                            <p:txEl>
                                              <p:pRg st="2" end="2"/>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82">
                                            <p:txEl>
                                              <p:pRg st="3" end="3"/>
                                            </p:txEl>
                                          </p:spTgt>
                                        </p:tgtEl>
                                        <p:attrNameLst>
                                          <p:attrName>style.visibility</p:attrName>
                                        </p:attrNameLst>
                                      </p:cBhvr>
                                      <p:to>
                                        <p:strVal val="visible"/>
                                      </p:to>
                                    </p:set>
                                    <p:animEffect transition="in" filter="fade">
                                      <p:cBhvr>
                                        <p:cTn id="45" dur="1000"/>
                                        <p:tgtEl>
                                          <p:spTgt spid="282">
                                            <p:txEl>
                                              <p:pRg st="3" end="3"/>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82">
                                            <p:txEl>
                                              <p:pRg st="4" end="4"/>
                                            </p:txEl>
                                          </p:spTgt>
                                        </p:tgtEl>
                                        <p:attrNameLst>
                                          <p:attrName>style.visibility</p:attrName>
                                        </p:attrNameLst>
                                      </p:cBhvr>
                                      <p:to>
                                        <p:strVal val="visible"/>
                                      </p:to>
                                    </p:set>
                                    <p:animEffect transition="in" filter="fade">
                                      <p:cBhvr>
                                        <p:cTn id="50" dur="1000"/>
                                        <p:tgtEl>
                                          <p:spTgt spid="282">
                                            <p:txEl>
                                              <p:pRg st="4" end="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315" name="Shape 315"/>
        <p:cNvGrpSpPr/>
        <p:nvPr/>
      </p:nvGrpSpPr>
      <p:grpSpPr>
        <a:xfrm>
          <a:off x="0" y="0"/>
          <a:ext cx="0" cy="0"/>
          <a:chOff x="0" y="0"/>
          <a:chExt cx="0" cy="0"/>
        </a:xfrm>
      </p:grpSpPr>
      <p:sp>
        <p:nvSpPr>
          <p:cNvPr id="316" name="Shape 316"/>
          <p:cNvSpPr txBox="1"/>
          <p:nvPr>
            <p:ph type="title"/>
          </p:nvPr>
        </p:nvSpPr>
        <p:spPr>
          <a:xfrm>
            <a:off x="370482" y="445025"/>
            <a:ext cx="8460000" cy="572700"/>
          </a:xfrm>
          <a:prstGeom prst="rect">
            <a:avLst/>
          </a:prstGeom>
        </p:spPr>
        <p:txBody>
          <a:bodyPr lIns="91425" tIns="91425" rIns="91425" bIns="91425" anchor="t" anchorCtr="0">
            <a:noAutofit/>
          </a:bodyPr>
          <a:lstStyle/>
          <a:p>
            <a:pPr lvl="0" rtl="0">
              <a:spcBef>
                <a:spcPts val="0"/>
              </a:spcBef>
              <a:buNone/>
            </a:pPr>
            <a:r>
              <a:rPr lang="en-GB" b="1">
                <a:solidFill>
                  <a:srgbClr val="3D85C6"/>
                </a:solidFill>
              </a:rPr>
              <a:t>Monetary policy Types</a:t>
            </a:r>
            <a:endParaRPr lang="en-GB" b="1">
              <a:solidFill>
                <a:srgbClr val="3D85C6"/>
              </a:solidFill>
            </a:endParaRPr>
          </a:p>
        </p:txBody>
      </p:sp>
      <p:sp>
        <p:nvSpPr>
          <p:cNvPr id="317" name="Shape 317"/>
          <p:cNvSpPr txBox="1"/>
          <p:nvPr/>
        </p:nvSpPr>
        <p:spPr>
          <a:xfrm rot="-804977">
            <a:off x="1150799" y="1398791"/>
            <a:ext cx="3180701" cy="2033707"/>
          </a:xfrm>
          <a:prstGeom prst="rect">
            <a:avLst/>
          </a:prstGeom>
          <a:noFill/>
          <a:ln>
            <a:noFill/>
          </a:ln>
        </p:spPr>
        <p:txBody>
          <a:bodyPr lIns="91425" tIns="91425" rIns="91425" bIns="91425" anchor="t" anchorCtr="0">
            <a:noAutofit/>
          </a:bodyPr>
          <a:lstStyle/>
          <a:p>
            <a:pPr lvl="0">
              <a:spcBef>
                <a:spcPts val="0"/>
              </a:spcBef>
              <a:buNone/>
            </a:pPr>
            <a:r>
              <a:rPr lang="en-GB" sz="1800"/>
              <a:t>         </a:t>
            </a:r>
            <a:r>
              <a:rPr lang="en-GB" sz="1800">
                <a:solidFill>
                  <a:srgbClr val="79B29D"/>
                </a:solidFill>
              </a:rPr>
              <a:t> </a:t>
            </a:r>
            <a:r>
              <a:rPr lang="en-GB" sz="2100">
                <a:solidFill>
                  <a:srgbClr val="A61C00"/>
                </a:solidFill>
              </a:rPr>
              <a:t>Expansionary</a:t>
            </a:r>
            <a:endParaRPr lang="en-GB" sz="2100">
              <a:solidFill>
                <a:srgbClr val="A61C00"/>
              </a:solidFill>
            </a:endParaRPr>
          </a:p>
          <a:p>
            <a:pPr lvl="0">
              <a:spcBef>
                <a:spcPts val="0"/>
              </a:spcBef>
              <a:buNone/>
            </a:pPr>
            <a:endParaRPr sz="2100"/>
          </a:p>
          <a:p>
            <a:pPr lvl="0">
              <a:spcBef>
                <a:spcPts val="0"/>
              </a:spcBef>
              <a:buNone/>
            </a:pPr>
            <a:r>
              <a:rPr lang="en-GB" sz="1800"/>
              <a:t> Money supply  </a:t>
            </a:r>
            <a:r>
              <a:rPr lang="en-GB" sz="1800" b="1"/>
              <a:t>increases</a:t>
            </a:r>
            <a:r>
              <a:rPr lang="en-GB" sz="1800"/>
              <a:t> in an economy than usual. </a:t>
            </a:r>
            <a:endParaRPr lang="en-GB" sz="1800"/>
          </a:p>
        </p:txBody>
      </p:sp>
      <p:sp>
        <p:nvSpPr>
          <p:cNvPr id="318" name="Shape 318"/>
          <p:cNvSpPr txBox="1"/>
          <p:nvPr/>
        </p:nvSpPr>
        <p:spPr>
          <a:xfrm rot="1182361">
            <a:off x="5156739" y="2112497"/>
            <a:ext cx="2702894" cy="2270089"/>
          </a:xfrm>
          <a:prstGeom prst="rect">
            <a:avLst/>
          </a:prstGeom>
          <a:noFill/>
          <a:ln>
            <a:noFill/>
          </a:ln>
        </p:spPr>
        <p:txBody>
          <a:bodyPr lIns="91425" tIns="91425" rIns="91425" bIns="91425" anchor="t" anchorCtr="0">
            <a:noAutofit/>
          </a:bodyPr>
          <a:lstStyle/>
          <a:p>
            <a:pPr lvl="0">
              <a:spcBef>
                <a:spcPts val="0"/>
              </a:spcBef>
              <a:buNone/>
            </a:pPr>
            <a:r>
              <a:rPr lang="en-GB" sz="2100">
                <a:solidFill>
                  <a:srgbClr val="A61C00"/>
                </a:solidFill>
              </a:rPr>
              <a:t>     Contractionary</a:t>
            </a:r>
            <a:endParaRPr lang="en-GB" sz="2100">
              <a:solidFill>
                <a:srgbClr val="A61C00"/>
              </a:solidFill>
            </a:endParaRPr>
          </a:p>
          <a:p>
            <a:pPr lvl="0">
              <a:spcBef>
                <a:spcPts val="0"/>
              </a:spcBef>
              <a:buNone/>
            </a:pPr>
            <a:endParaRPr sz="2100">
              <a:solidFill>
                <a:srgbClr val="A61C00"/>
              </a:solidFill>
            </a:endParaRPr>
          </a:p>
          <a:p>
            <a:pPr lvl="0">
              <a:spcBef>
                <a:spcPts val="0"/>
              </a:spcBef>
              <a:buNone/>
            </a:pPr>
            <a:r>
              <a:rPr lang="en-GB" sz="1800"/>
              <a:t>Money supply </a:t>
            </a:r>
            <a:r>
              <a:rPr lang="en-GB" sz="1800" b="1"/>
              <a:t>decreases</a:t>
            </a:r>
            <a:r>
              <a:rPr lang="en-GB" sz="1800"/>
              <a:t> in an economy than usual.</a:t>
            </a:r>
            <a:endParaRPr lang="en-GB" sz="1800"/>
          </a:p>
        </p:txBody>
      </p:sp>
      <p:pic>
        <p:nvPicPr>
          <p:cNvPr id="319" name="Shape 319" descr="img-interest_income.png"/>
          <p:cNvPicPr preferRelativeResize="0"/>
          <p:nvPr/>
        </p:nvPicPr>
        <p:blipFill>
          <a:blip r:embed="rId2"/>
          <a:stretch>
            <a:fillRect/>
          </a:stretch>
        </p:blipFill>
        <p:spPr>
          <a:xfrm>
            <a:off x="0" y="2866250"/>
            <a:ext cx="2277249" cy="2277249"/>
          </a:xfrm>
          <a:prstGeom prst="rect">
            <a:avLst/>
          </a:prstGeom>
          <a:noFill/>
          <a:ln>
            <a:noFill/>
          </a:ln>
        </p:spPr>
      </p:pic>
      <p:pic>
        <p:nvPicPr>
          <p:cNvPr id="320" name="Shape 320" descr="lose-money.png"/>
          <p:cNvPicPr preferRelativeResize="0"/>
          <p:nvPr/>
        </p:nvPicPr>
        <p:blipFill>
          <a:blip r:embed="rId3"/>
          <a:stretch>
            <a:fillRect/>
          </a:stretch>
        </p:blipFill>
        <p:spPr>
          <a:xfrm>
            <a:off x="6544471" y="-3"/>
            <a:ext cx="2417299" cy="2569674"/>
          </a:xfrm>
          <a:prstGeom prst="rect">
            <a:avLst/>
          </a:prstGeom>
          <a:noFill/>
          <a:ln>
            <a:noFill/>
          </a:ln>
        </p:spPr>
      </p:pic>
    </p:spTree>
  </p:cSld>
  <p:clrMapOvr>
    <a:masterClrMapping/>
  </p:clrMapOvr>
  <p:transition spd="slow">
    <p:wipe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17"/>
                                        </p:tgtEl>
                                        <p:attrNameLst>
                                          <p:attrName>style.visibility</p:attrName>
                                        </p:attrNameLst>
                                      </p:cBhvr>
                                      <p:to>
                                        <p:strVal val="visible"/>
                                      </p:to>
                                    </p:set>
                                    <p:anim calcmode="lin" valueType="num">
                                      <p:cBhvr additive="base">
                                        <p:cTn id="7" dur="1000"/>
                                        <p:tgtEl>
                                          <p:spTgt spid="317"/>
                                        </p:tgtEl>
                                        <p:attrNameLst>
                                          <p:attrName>ppt_x</p:attrName>
                                        </p:attrNameLst>
                                      </p:cBhvr>
                                      <p:tavLst>
                                        <p:tav tm="0" fmla="">
                                          <p:val>
                                            <p:strVal val="#ppt_x-1"/>
                                          </p:val>
                                        </p:tav>
                                        <p:tav tm="100000" fmla="">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319"/>
                                        </p:tgtEl>
                                        <p:attrNameLst>
                                          <p:attrName>style.visibility</p:attrName>
                                        </p:attrNameLst>
                                      </p:cBhvr>
                                      <p:to>
                                        <p:strVal val="visible"/>
                                      </p:to>
                                    </p:set>
                                    <p:anim calcmode="lin" valueType="num">
                                      <p:cBhvr additive="base">
                                        <p:cTn id="10" dur="1000"/>
                                        <p:tgtEl>
                                          <p:spTgt spid="319"/>
                                        </p:tgtEl>
                                        <p:attrNameLst>
                                          <p:attrName>ppt_y</p:attrName>
                                        </p:attrNameLst>
                                      </p:cBhvr>
                                      <p:tavLst>
                                        <p:tav tm="0" fmla="">
                                          <p:val>
                                            <p:strVal val="#ppt_y+1"/>
                                          </p:val>
                                        </p:tav>
                                        <p:tav tm="100000" fmla="">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318"/>
                                        </p:tgtEl>
                                        <p:attrNameLst>
                                          <p:attrName>style.visibility</p:attrName>
                                        </p:attrNameLst>
                                      </p:cBhvr>
                                      <p:to>
                                        <p:strVal val="visible"/>
                                      </p:to>
                                    </p:set>
                                    <p:anim calcmode="lin" valueType="num">
                                      <p:cBhvr additive="base">
                                        <p:cTn id="15" dur="1000"/>
                                        <p:tgtEl>
                                          <p:spTgt spid="318"/>
                                        </p:tgtEl>
                                        <p:attrNameLst>
                                          <p:attrName>ppt_x</p:attrName>
                                        </p:attrNameLst>
                                      </p:cBhvr>
                                      <p:tavLst>
                                        <p:tav tm="0" fmla="">
                                          <p:val>
                                            <p:strVal val="#ppt_x+1"/>
                                          </p:val>
                                        </p:tav>
                                        <p:tav tm="100000" fmla="">
                                          <p:val>
                                            <p:strVal val="#ppt_x"/>
                                          </p:val>
                                        </p:tav>
                                      </p:tavLst>
                                    </p:anim>
                                  </p:childTnLst>
                                </p:cTn>
                              </p:par>
                              <p:par>
                                <p:cTn id="16" presetID="2" presetClass="entr" presetSubtype="1" fill="hold" nodeType="withEffect">
                                  <p:stCondLst>
                                    <p:cond delay="0"/>
                                  </p:stCondLst>
                                  <p:childTnLst>
                                    <p:set>
                                      <p:cBhvr>
                                        <p:cTn id="17" dur="1" fill="hold">
                                          <p:stCondLst>
                                            <p:cond delay="0"/>
                                          </p:stCondLst>
                                        </p:cTn>
                                        <p:tgtEl>
                                          <p:spTgt spid="320"/>
                                        </p:tgtEl>
                                        <p:attrNameLst>
                                          <p:attrName>style.visibility</p:attrName>
                                        </p:attrNameLst>
                                      </p:cBhvr>
                                      <p:to>
                                        <p:strVal val="visible"/>
                                      </p:to>
                                    </p:set>
                                    <p:anim calcmode="lin" valueType="num">
                                      <p:cBhvr additive="base">
                                        <p:cTn id="18" dur="1000"/>
                                        <p:tgtEl>
                                          <p:spTgt spid="320"/>
                                        </p:tgtEl>
                                        <p:attrNameLst>
                                          <p:attrName>ppt_y</p:attrName>
                                        </p:attrNameLst>
                                      </p:cBhvr>
                                      <p:tavLst>
                                        <p:tav tm="0" fmla="">
                                          <p:val>
                                            <p:strVal val="#ppt_y-1"/>
                                          </p:val>
                                        </p:tav>
                                        <p:tav tm="100000" fmla="">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324" name="Shape 324"/>
        <p:cNvGrpSpPr/>
        <p:nvPr/>
      </p:nvGrpSpPr>
      <p:grpSpPr>
        <a:xfrm>
          <a:off x="0" y="0"/>
          <a:ext cx="0" cy="0"/>
          <a:chOff x="0" y="0"/>
          <a:chExt cx="0" cy="0"/>
        </a:xfrm>
      </p:grpSpPr>
      <p:grpSp>
        <p:nvGrpSpPr>
          <p:cNvPr id="325" name="Shape 325"/>
          <p:cNvGrpSpPr/>
          <p:nvPr/>
        </p:nvGrpSpPr>
        <p:grpSpPr>
          <a:xfrm rot="5400000">
            <a:off x="8641233" y="411193"/>
            <a:ext cx="278152" cy="345817"/>
            <a:chOff x="0" y="46600"/>
            <a:chExt cx="3121800" cy="5004600"/>
          </a:xfrm>
        </p:grpSpPr>
        <p:sp>
          <p:nvSpPr>
            <p:cNvPr id="326" name="Shape 326"/>
            <p:cNvSpPr/>
            <p:nvPr/>
          </p:nvSpPr>
          <p:spPr>
            <a:xfrm>
              <a:off x="0" y="466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lvl="0">
                <a:spcBef>
                  <a:spcPts val="0"/>
                </a:spcBef>
                <a:buNone/>
              </a:pPr>
            </a:p>
          </p:txBody>
        </p:sp>
        <p:sp>
          <p:nvSpPr>
            <p:cNvPr id="327" name="Shape 327"/>
            <p:cNvSpPr/>
            <p:nvPr/>
          </p:nvSpPr>
          <p:spPr>
            <a:xfrm flipH="1">
              <a:off x="0" y="2548900"/>
              <a:ext cx="3121800" cy="2502300"/>
            </a:xfrm>
            <a:prstGeom prst="parallelogram">
              <a:avLst>
                <a:gd name="adj" fmla="val 55860"/>
              </a:avLst>
            </a:prstGeom>
            <a:solidFill>
              <a:srgbClr val="5E85B9">
                <a:alpha val="9115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sp>
          <p:nvSpPr>
            <p:cNvPr id="328" name="Shape 328"/>
            <p:cNvSpPr/>
            <p:nvPr/>
          </p:nvSpPr>
          <p:spPr>
            <a:xfrm rot="5400000">
              <a:off x="-1450150" y="1671525"/>
              <a:ext cx="4647600" cy="1747200"/>
            </a:xfrm>
            <a:prstGeom prst="triangle">
              <a:avLst>
                <a:gd name="adj" fmla="val 50126"/>
              </a:avLst>
            </a:prstGeom>
            <a:solidFill>
              <a:srgbClr val="38444A">
                <a:alpha val="59620"/>
              </a:srgbClr>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p>
          </p:txBody>
        </p:sp>
      </p:grpSp>
      <p:pic>
        <p:nvPicPr>
          <p:cNvPr id="329" name="Shape 329" descr="417012vNfpL.jpg"/>
          <p:cNvPicPr preferRelativeResize="0"/>
          <p:nvPr/>
        </p:nvPicPr>
        <p:blipFill>
          <a:blip r:embed="rId1"/>
          <a:stretch>
            <a:fillRect/>
          </a:stretch>
        </p:blipFill>
        <p:spPr>
          <a:xfrm>
            <a:off x="0" y="992150"/>
            <a:ext cx="4286250" cy="4151350"/>
          </a:xfrm>
          <a:prstGeom prst="rect">
            <a:avLst/>
          </a:prstGeom>
          <a:noFill/>
          <a:ln>
            <a:noFill/>
          </a:ln>
        </p:spPr>
      </p:pic>
      <p:sp>
        <p:nvSpPr>
          <p:cNvPr id="330" name="Shape 330"/>
          <p:cNvSpPr txBox="1"/>
          <p:nvPr/>
        </p:nvSpPr>
        <p:spPr>
          <a:xfrm>
            <a:off x="524850" y="353175"/>
            <a:ext cx="4710600" cy="721800"/>
          </a:xfrm>
          <a:prstGeom prst="rect">
            <a:avLst/>
          </a:prstGeom>
          <a:noFill/>
          <a:ln>
            <a:noFill/>
          </a:ln>
        </p:spPr>
        <p:txBody>
          <a:bodyPr lIns="91425" tIns="91425" rIns="91425" bIns="91425" anchor="t" anchorCtr="0">
            <a:noAutofit/>
          </a:bodyPr>
          <a:lstStyle/>
          <a:p>
            <a:pPr lvl="0">
              <a:spcBef>
                <a:spcPts val="0"/>
              </a:spcBef>
              <a:buNone/>
            </a:pPr>
            <a:r>
              <a:rPr lang="en-GB" sz="2800" b="1">
                <a:solidFill>
                  <a:srgbClr val="5E85B9"/>
                </a:solidFill>
                <a:latin typeface="Muli" panose="00000500000000000000"/>
                <a:ea typeface="Muli" panose="00000500000000000000"/>
                <a:cs typeface="Muli" panose="00000500000000000000"/>
                <a:sym typeface="Muli" panose="00000500000000000000"/>
              </a:rPr>
              <a:t>INFLATION</a:t>
            </a:r>
            <a:endParaRPr lang="en-GB" sz="2800" b="1">
              <a:solidFill>
                <a:srgbClr val="5E85B9"/>
              </a:solidFill>
              <a:latin typeface="Muli" panose="00000500000000000000"/>
              <a:ea typeface="Muli" panose="00000500000000000000"/>
              <a:cs typeface="Muli" panose="00000500000000000000"/>
              <a:sym typeface="Muli" panose="00000500000000000000"/>
            </a:endParaRPr>
          </a:p>
        </p:txBody>
      </p:sp>
      <p:sp>
        <p:nvSpPr>
          <p:cNvPr id="331" name="Shape 331"/>
          <p:cNvSpPr txBox="1"/>
          <p:nvPr/>
        </p:nvSpPr>
        <p:spPr>
          <a:xfrm>
            <a:off x="4644700" y="1456450"/>
            <a:ext cx="3962700" cy="2676600"/>
          </a:xfrm>
          <a:prstGeom prst="rect">
            <a:avLst/>
          </a:prstGeom>
          <a:noFill/>
          <a:ln>
            <a:noFill/>
          </a:ln>
        </p:spPr>
        <p:txBody>
          <a:bodyPr lIns="91425" tIns="91425" rIns="91425" bIns="91425" anchor="t" anchorCtr="0">
            <a:noAutofit/>
          </a:bodyPr>
          <a:lstStyle/>
          <a:p>
            <a:pPr lvl="0">
              <a:spcBef>
                <a:spcPts val="0"/>
              </a:spcBef>
              <a:buNone/>
            </a:pPr>
            <a:r>
              <a:rPr lang="en-GB" sz="2400" b="1">
                <a:solidFill>
                  <a:srgbClr val="222222"/>
                </a:solidFill>
                <a:highlight>
                  <a:srgbClr val="FFFFFF"/>
                </a:highlight>
                <a:latin typeface="Cambria" panose="02040503050406030204"/>
                <a:ea typeface="Cambria" panose="02040503050406030204"/>
                <a:cs typeface="Cambria" panose="02040503050406030204"/>
                <a:sym typeface="Cambria" panose="02040503050406030204"/>
              </a:rPr>
              <a:t>Inflation</a:t>
            </a:r>
            <a:r>
              <a:rPr lang="en-GB" sz="2400">
                <a:solidFill>
                  <a:srgbClr val="222222"/>
                </a:solidFill>
                <a:highlight>
                  <a:srgbClr val="FFFFFF"/>
                </a:highlight>
                <a:latin typeface="Cambria" panose="02040503050406030204"/>
                <a:ea typeface="Cambria" panose="02040503050406030204"/>
                <a:cs typeface="Cambria" panose="02040503050406030204"/>
                <a:sym typeface="Cambria" panose="02040503050406030204"/>
              </a:rPr>
              <a:t> is a sustained increase in the general price level of goods and services in an economy over a period of time resulting in a loss of value of currency.</a:t>
            </a:r>
            <a:endParaRPr lang="en-GB" sz="2400">
              <a:solidFill>
                <a:srgbClr val="222222"/>
              </a:solidFill>
              <a:highlight>
                <a:srgbClr val="FFFFFF"/>
              </a:highlight>
              <a:latin typeface="Cambria" panose="02040503050406030204"/>
              <a:ea typeface="Cambria" panose="02040503050406030204"/>
              <a:cs typeface="Cambria" panose="02040503050406030204"/>
              <a:sym typeface="Cambria" panose="02040503050406030204"/>
            </a:endParaRPr>
          </a:p>
        </p:txBody>
      </p:sp>
      <p:pic>
        <p:nvPicPr>
          <p:cNvPr id="332" name="Shape 332" descr="8246a47bba9dc5bbb633a38cf0680213_coins-stack-png-clipart-clipart-coins-transparent-background_2080-2560.png"/>
          <p:cNvPicPr preferRelativeResize="0"/>
          <p:nvPr/>
        </p:nvPicPr>
        <p:blipFill>
          <a:blip r:embed="rId2"/>
          <a:stretch>
            <a:fillRect/>
          </a:stretch>
        </p:blipFill>
        <p:spPr>
          <a:xfrm flipH="1">
            <a:off x="7058274" y="3109749"/>
            <a:ext cx="2085725" cy="2033747"/>
          </a:xfrm>
          <a:prstGeom prst="rect">
            <a:avLst/>
          </a:prstGeom>
          <a:noFill/>
          <a:ln>
            <a:noFill/>
          </a:ln>
        </p:spPr>
      </p:pic>
    </p:spTree>
  </p:cSld>
  <p:clrMapOvr>
    <a:masterClrMapping/>
  </p:clrMapOvr>
  <p:transition spd="slow">
    <p:randomBa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29"/>
                                        </p:tgtEl>
                                        <p:attrNameLst>
                                          <p:attrName>style.visibility</p:attrName>
                                        </p:attrNameLst>
                                      </p:cBhvr>
                                      <p:to>
                                        <p:strVal val="visible"/>
                                      </p:to>
                                    </p:set>
                                    <p:anim calcmode="lin" valueType="num">
                                      <p:cBhvr additive="base">
                                        <p:cTn id="7" dur="1000"/>
                                        <p:tgtEl>
                                          <p:spTgt spid="329"/>
                                        </p:tgtEl>
                                        <p:attrNameLst>
                                          <p:attrName>ppt_x</p:attrName>
                                        </p:attrNameLst>
                                      </p:cBhvr>
                                      <p:tavLst>
                                        <p:tav tm="0" fmla="">
                                          <p:val>
                                            <p:strVal val="#ppt_x-1"/>
                                          </p:val>
                                        </p:tav>
                                        <p:tav tm="100000" fmla="">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32"/>
                                        </p:tgtEl>
                                        <p:attrNameLst>
                                          <p:attrName>style.visibility</p:attrName>
                                        </p:attrNameLst>
                                      </p:cBhvr>
                                      <p:to>
                                        <p:strVal val="visible"/>
                                      </p:to>
                                    </p:set>
                                    <p:anim calcmode="lin" valueType="num">
                                      <p:cBhvr additive="base">
                                        <p:cTn id="10" dur="1000"/>
                                        <p:tgtEl>
                                          <p:spTgt spid="332"/>
                                        </p:tgtEl>
                                        <p:attrNameLst>
                                          <p:attrName>ppt_x</p:attrName>
                                        </p:attrNameLst>
                                      </p:cBhvr>
                                      <p:tavLst>
                                        <p:tav tm="0" fmla="">
                                          <p:val>
                                            <p:strVal val="#ppt_x+1"/>
                                          </p:val>
                                        </p:tav>
                                        <p:tav tm="100000" fmla="">
                                          <p:val>
                                            <p:strVal val="#ppt_x"/>
                                          </p:val>
                                        </p:tav>
                                      </p:tavLst>
                                    </p:anim>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331">
                                            <p:txEl>
                                              <p:pRg st="0" end="0"/>
                                            </p:txEl>
                                          </p:spTgt>
                                        </p:tgtEl>
                                        <p:attrNameLst>
                                          <p:attrName>style.visibility</p:attrName>
                                        </p:attrNameLst>
                                      </p:cBhvr>
                                      <p:to>
                                        <p:strVal val="visible"/>
                                      </p:to>
                                    </p:set>
                                    <p:animEffect transition="in" filter="fade">
                                      <p:cBhvr>
                                        <p:cTn id="14" dur="1000"/>
                                        <p:tgtEl>
                                          <p:spTgt spid="331">
                                            <p:txEl>
                                              <p:pRg st="0" end="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7541</Words>
  <Application>WPS Presentation</Application>
  <PresentationFormat/>
  <Paragraphs>328</Paragraphs>
  <Slides>26</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26</vt:i4>
      </vt:variant>
    </vt:vector>
  </HeadingPairs>
  <TitlesOfParts>
    <vt:vector size="42" baseType="lpstr">
      <vt:lpstr>Arial</vt:lpstr>
      <vt:lpstr>SimSun</vt:lpstr>
      <vt:lpstr>Wingdings</vt:lpstr>
      <vt:lpstr>Arial</vt:lpstr>
      <vt:lpstr>Roboto</vt:lpstr>
      <vt:lpstr>Muli</vt:lpstr>
      <vt:lpstr>Comic Sans MS</vt:lpstr>
      <vt:lpstr>Arial Black</vt:lpstr>
      <vt:lpstr>Cambria</vt:lpstr>
      <vt:lpstr>Calibri</vt:lpstr>
      <vt:lpstr>Permanent Marker</vt:lpstr>
      <vt:lpstr>Georgia</vt:lpstr>
      <vt:lpstr>Open Sans</vt:lpstr>
      <vt:lpstr>Microsoft YaHei</vt:lpstr>
      <vt:lpstr>Segoe Print</vt:lpstr>
      <vt:lpstr>geometric</vt:lpstr>
      <vt:lpstr>      Monetary Policy </vt:lpstr>
      <vt:lpstr>PowerPoint 演示文稿</vt:lpstr>
      <vt:lpstr>PowerPoint 演示文稿</vt:lpstr>
      <vt:lpstr>PowerPoint 演示文稿</vt:lpstr>
      <vt:lpstr>PowerPoint 演示文稿</vt:lpstr>
      <vt:lpstr>Why Monetary Policy?</vt:lpstr>
      <vt:lpstr>Features of Monetary Policy</vt:lpstr>
      <vt:lpstr>Monetary policy Types</vt:lpstr>
      <vt:lpstr>PowerPoint 演示文稿</vt:lpstr>
      <vt:lpstr>Growth And Inflation</vt:lpstr>
      <vt:lpstr>PowerPoint 演示文稿</vt:lpstr>
      <vt:lpstr>Quantitative Tools</vt:lpstr>
      <vt:lpstr>Quantitative Tools</vt:lpstr>
      <vt:lpstr>Cash Reserve Ratio : It’s Impact</vt:lpstr>
      <vt:lpstr>Statutory Liquid Ratio : It’s Impact</vt:lpstr>
      <vt:lpstr>Repo Rate : It’s Impact</vt:lpstr>
      <vt:lpstr>Bank Rate : It’s Impact</vt:lpstr>
      <vt:lpstr>Reverse Repo Rate : It’s Impact</vt:lpstr>
      <vt:lpstr>PowerPoint 演示文稿</vt:lpstr>
      <vt:lpstr>PowerPoint 演示文稿</vt:lpstr>
      <vt:lpstr>Monetary policy of Raghuram Rajan</vt:lpstr>
      <vt:lpstr>PowerPoint 演示文稿</vt:lpstr>
      <vt:lpstr>CRITICAL EVALUATION</vt:lpstr>
      <vt:lpstr>Analysis Of Monetary Policy 2017</vt:lpstr>
      <vt:lpstr>Analysis Of Monetary Policy 2017(contd.)</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Monetary Policy </dc:title>
  <dc:creator/>
  <cp:lastModifiedBy>Saurabh</cp:lastModifiedBy>
  <cp:revision>9</cp:revision>
  <dcterms:created xsi:type="dcterms:W3CDTF">2017-04-09T15:53:00Z</dcterms:created>
  <dcterms:modified xsi:type="dcterms:W3CDTF">2017-04-28T14:18:27Z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1033-10.2.0.5820</vt:lpwstr>
  </property>
</Properties>
</file>